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317" r:id="rId2"/>
    <p:sldId id="256" r:id="rId3"/>
    <p:sldId id="311" r:id="rId4"/>
    <p:sldId id="258" r:id="rId5"/>
    <p:sldId id="259" r:id="rId6"/>
    <p:sldId id="260" r:id="rId7"/>
    <p:sldId id="261" r:id="rId8"/>
    <p:sldId id="262" r:id="rId9"/>
    <p:sldId id="266" r:id="rId10"/>
    <p:sldId id="263" r:id="rId11"/>
    <p:sldId id="267" r:id="rId12"/>
    <p:sldId id="264" r:id="rId13"/>
    <p:sldId id="268" r:id="rId14"/>
    <p:sldId id="265" r:id="rId15"/>
    <p:sldId id="269" r:id="rId16"/>
    <p:sldId id="270" r:id="rId17"/>
    <p:sldId id="271" r:id="rId18"/>
    <p:sldId id="272" r:id="rId19"/>
    <p:sldId id="273" r:id="rId20"/>
    <p:sldId id="274" r:id="rId21"/>
    <p:sldId id="275" r:id="rId22"/>
    <p:sldId id="276" r:id="rId23"/>
    <p:sldId id="277" r:id="rId24"/>
    <p:sldId id="278" r:id="rId25"/>
    <p:sldId id="319" r:id="rId26"/>
    <p:sldId id="320" r:id="rId27"/>
    <p:sldId id="321" r:id="rId28"/>
    <p:sldId id="322" r:id="rId29"/>
    <p:sldId id="323" r:id="rId30"/>
    <p:sldId id="324" r:id="rId31"/>
    <p:sldId id="325" r:id="rId32"/>
    <p:sldId id="326" r:id="rId33"/>
    <p:sldId id="327" r:id="rId34"/>
    <p:sldId id="32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18" r:id="rId48"/>
    <p:sldId id="301" r:id="rId49"/>
    <p:sldId id="302" r:id="rId50"/>
    <p:sldId id="303" r:id="rId51"/>
    <p:sldId id="304" r:id="rId52"/>
    <p:sldId id="305" r:id="rId53"/>
    <p:sldId id="306" r:id="rId54"/>
    <p:sldId id="307" r:id="rId55"/>
    <p:sldId id="308" r:id="rId56"/>
    <p:sldId id="310" r:id="rId57"/>
    <p:sldId id="309" r:id="rId58"/>
    <p:sldId id="312" r:id="rId59"/>
    <p:sldId id="313" r:id="rId60"/>
    <p:sldId id="314" r:id="rId61"/>
    <p:sldId id="315" r:id="rId62"/>
    <p:sldId id="316"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FF00"/>
    <a:srgbClr val="660066"/>
    <a:srgbClr val="00FF00"/>
    <a:srgbClr val="0000FF"/>
    <a:srgbClr val="00FE00"/>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55" autoAdjust="0"/>
    <p:restoredTop sz="78167" autoAdjust="0"/>
  </p:normalViewPr>
  <p:slideViewPr>
    <p:cSldViewPr>
      <p:cViewPr varScale="1">
        <p:scale>
          <a:sx n="61" d="100"/>
          <a:sy n="61" d="100"/>
        </p:scale>
        <p:origin x="-139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7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01D049-600B-40CB-B228-61A2ACE4810B}" type="datetimeFigureOut">
              <a:rPr lang="en-US" smtClean="0"/>
              <a:pPr/>
              <a:t>4/12/2012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6C837A-52B4-49EC-92AC-442B5D8EB44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Slides</a:t>
            </a:r>
            <a:r>
              <a:rPr lang="en-US" baseline="0" dirty="0" smtClean="0"/>
              <a:t> that include required items for EDCI 505 Module 8:</a:t>
            </a:r>
          </a:p>
          <a:p>
            <a:endParaRPr lang="en-US" baseline="0" dirty="0" smtClean="0"/>
          </a:p>
          <a:p>
            <a:r>
              <a:rPr lang="en-US" u="sng" baseline="0" dirty="0" smtClean="0"/>
              <a:t>Notes: </a:t>
            </a:r>
            <a:r>
              <a:rPr lang="en-US" u="none" baseline="0" dirty="0" smtClean="0"/>
              <a:t> </a:t>
            </a:r>
            <a:r>
              <a:rPr lang="en-US" baseline="0" dirty="0" smtClean="0"/>
              <a:t>“Directions” slide.  “More Info” slides (accessed by selecting a column heading on the Master J-Sci screen.)</a:t>
            </a:r>
          </a:p>
          <a:p>
            <a:r>
              <a:rPr lang="en-US" u="sng" baseline="0" dirty="0" smtClean="0"/>
              <a:t>Animations: </a:t>
            </a:r>
            <a:r>
              <a:rPr lang="en-US" u="none" baseline="0" dirty="0" smtClean="0"/>
              <a:t> </a:t>
            </a:r>
            <a:r>
              <a:rPr lang="en-US" baseline="0" dirty="0" smtClean="0"/>
              <a:t>“Directions” slide. Forces &amp; Energy $200  and $400 answer slides. Earth/Space Science $100 and $500 answers.</a:t>
            </a:r>
          </a:p>
          <a:p>
            <a:r>
              <a:rPr lang="en-US" u="sng" baseline="0" dirty="0" smtClean="0"/>
              <a:t>Sound:</a:t>
            </a:r>
            <a:r>
              <a:rPr lang="en-US" baseline="0" dirty="0" smtClean="0"/>
              <a:t> Forces &amp; Energy $200 and $400 answer slides.</a:t>
            </a:r>
          </a:p>
          <a:p>
            <a:r>
              <a:rPr lang="en-US" u="sng" baseline="0" dirty="0" smtClean="0"/>
              <a:t>Links to the web: </a:t>
            </a:r>
            <a:r>
              <a:rPr lang="en-US" u="none" baseline="0" dirty="0" smtClean="0"/>
              <a:t> </a:t>
            </a:r>
            <a:r>
              <a:rPr lang="en-US" baseline="0" dirty="0" smtClean="0"/>
              <a:t>Each “More Info” Slide contains multiple hyperlinks to websites.</a:t>
            </a:r>
          </a:p>
          <a:p>
            <a:r>
              <a:rPr lang="en-US" u="sng" baseline="0" dirty="0" smtClean="0"/>
              <a:t>Hyperlinks within this </a:t>
            </a:r>
            <a:r>
              <a:rPr lang="en-US" u="none" baseline="0" dirty="0" smtClean="0"/>
              <a:t>file: Lots</a:t>
            </a:r>
            <a:r>
              <a:rPr lang="en-US" baseline="0" dirty="0" smtClean="0"/>
              <a:t> (I haven’t counted them.)</a:t>
            </a:r>
            <a:endParaRPr lang="en-US" dirty="0"/>
          </a:p>
        </p:txBody>
      </p:sp>
      <p:sp>
        <p:nvSpPr>
          <p:cNvPr id="4" name="Slide Number Placeholder 3"/>
          <p:cNvSpPr>
            <a:spLocks noGrp="1"/>
          </p:cNvSpPr>
          <p:nvPr>
            <p:ph type="sldNum" sz="quarter" idx="10"/>
          </p:nvPr>
        </p:nvSpPr>
        <p:spPr/>
        <p:txBody>
          <a:bodyPr/>
          <a:lstStyle/>
          <a:p>
            <a:fld id="{856C837A-52B4-49EC-92AC-442B5D8EB44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Notes:  This game is designed</a:t>
            </a:r>
            <a:r>
              <a:rPr lang="en-US" baseline="0" dirty="0" smtClean="0"/>
              <a:t> to help students review for the Science OGT.  It could be presented during class.  It could be placed on a teacher website, for students to work on their own time.  References within the game direct the students to online opportunities to take practice OGT tests that include the explanations for correct and incorrect answers.</a:t>
            </a:r>
            <a:br>
              <a:rPr lang="en-US" baseline="0" dirty="0" smtClean="0"/>
            </a:br>
            <a:r>
              <a:rPr lang="en-US" baseline="0" dirty="0" smtClean="0"/>
              <a:t>Questions and topics could be altered for other Science topics, or for other subjects.</a:t>
            </a:r>
            <a:endParaRPr lang="en-US" dirty="0"/>
          </a:p>
        </p:txBody>
      </p:sp>
      <p:sp>
        <p:nvSpPr>
          <p:cNvPr id="4" name="Slide Number Placeholder 3"/>
          <p:cNvSpPr>
            <a:spLocks noGrp="1"/>
          </p:cNvSpPr>
          <p:nvPr>
            <p:ph type="sldNum" sz="quarter" idx="10"/>
          </p:nvPr>
        </p:nvSpPr>
        <p:spPr/>
        <p:txBody>
          <a:bodyPr/>
          <a:lstStyle/>
          <a:p>
            <a:fld id="{856C837A-52B4-49EC-92AC-442B5D8EB44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6C837A-52B4-49EC-92AC-442B5D8EB44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6C837A-52B4-49EC-92AC-442B5D8EB444}"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checked these links for content – March, 2012.  Update and alter as needed.</a:t>
            </a:r>
            <a:endParaRPr lang="en-US" dirty="0"/>
          </a:p>
        </p:txBody>
      </p:sp>
      <p:sp>
        <p:nvSpPr>
          <p:cNvPr id="4" name="Slide Number Placeholder 3"/>
          <p:cNvSpPr>
            <a:spLocks noGrp="1"/>
          </p:cNvSpPr>
          <p:nvPr>
            <p:ph type="sldNum" sz="quarter" idx="10"/>
          </p:nvPr>
        </p:nvSpPr>
        <p:spPr/>
        <p:txBody>
          <a:bodyPr/>
          <a:lstStyle/>
          <a:p>
            <a:fld id="{856C837A-52B4-49EC-92AC-442B5D8EB444}" type="slidenum">
              <a:rPr lang="en-US" smtClean="0"/>
              <a:pPr/>
              <a:t>58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checked these links for content – March, 2012.  Update and alter as needed.</a:t>
            </a:r>
            <a:endParaRPr lang="en-US" dirty="0"/>
          </a:p>
        </p:txBody>
      </p:sp>
      <p:sp>
        <p:nvSpPr>
          <p:cNvPr id="4" name="Slide Number Placeholder 3"/>
          <p:cNvSpPr>
            <a:spLocks noGrp="1"/>
          </p:cNvSpPr>
          <p:nvPr>
            <p:ph type="sldNum" sz="quarter" idx="10"/>
          </p:nvPr>
        </p:nvSpPr>
        <p:spPr/>
        <p:txBody>
          <a:bodyPr/>
          <a:lstStyle/>
          <a:p>
            <a:fld id="{856C837A-52B4-49EC-92AC-442B5D8EB444}" type="slidenum">
              <a:rPr lang="en-US" smtClean="0"/>
              <a:pPr/>
              <a:t>59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checked these links for content – March, 2012.  Update and alter as needed.</a:t>
            </a:r>
            <a:endParaRPr lang="en-US" dirty="0"/>
          </a:p>
        </p:txBody>
      </p:sp>
      <p:sp>
        <p:nvSpPr>
          <p:cNvPr id="4" name="Slide Number Placeholder 3"/>
          <p:cNvSpPr>
            <a:spLocks noGrp="1"/>
          </p:cNvSpPr>
          <p:nvPr>
            <p:ph type="sldNum" sz="quarter" idx="10"/>
          </p:nvPr>
        </p:nvSpPr>
        <p:spPr/>
        <p:txBody>
          <a:bodyPr/>
          <a:lstStyle/>
          <a:p>
            <a:fld id="{856C837A-52B4-49EC-92AC-442B5D8EB444}" type="slidenum">
              <a:rPr lang="en-US" smtClean="0"/>
              <a:pPr/>
              <a:t>60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checked these links for content – March, 2012.  Update and alter as needed.</a:t>
            </a:r>
            <a:endParaRPr lang="en-US" dirty="0"/>
          </a:p>
        </p:txBody>
      </p:sp>
      <p:sp>
        <p:nvSpPr>
          <p:cNvPr id="4" name="Slide Number Placeholder 3"/>
          <p:cNvSpPr>
            <a:spLocks noGrp="1"/>
          </p:cNvSpPr>
          <p:nvPr>
            <p:ph type="sldNum" sz="quarter" idx="10"/>
          </p:nvPr>
        </p:nvSpPr>
        <p:spPr/>
        <p:txBody>
          <a:bodyPr/>
          <a:lstStyle/>
          <a:p>
            <a:fld id="{856C837A-52B4-49EC-92AC-442B5D8EB444}" type="slidenum">
              <a:rPr lang="en-US" smtClean="0"/>
              <a:pPr/>
              <a:t>61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checked these links for content – March, 2012.  Update and alter as needed.</a:t>
            </a:r>
            <a:endParaRPr lang="en-US" dirty="0"/>
          </a:p>
        </p:txBody>
      </p:sp>
      <p:sp>
        <p:nvSpPr>
          <p:cNvPr id="4" name="Slide Number Placeholder 3"/>
          <p:cNvSpPr>
            <a:spLocks noGrp="1"/>
          </p:cNvSpPr>
          <p:nvPr>
            <p:ph type="sldNum" sz="quarter" idx="10"/>
          </p:nvPr>
        </p:nvSpPr>
        <p:spPr/>
        <p:txBody>
          <a:bodyPr/>
          <a:lstStyle/>
          <a:p>
            <a:fld id="{856C837A-52B4-49EC-92AC-442B5D8EB444}" type="slidenum">
              <a:rPr lang="en-US" smtClean="0"/>
              <a:pPr/>
              <a:t>62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FFC000"/>
                </a:solidFill>
                <a:latin typeface="Verdana" pitchFamily="34" charset="0"/>
                <a:ea typeface="Verdana" pitchFamily="34" charset="0"/>
                <a:cs typeface="Verdana" pitchFamily="34" charset="0"/>
              </a:defRPr>
            </a:lvl1pPr>
          </a:lstStyle>
          <a:p>
            <a:r>
              <a:rPr lang="en-US" dirty="0" smtClean="0"/>
              <a:t>This is for the heading.</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rgbClr val="FFC000"/>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410A691-A691-4236-AC1E-BB0CED98159F}" type="datetimeFigureOut">
              <a:rPr lang="en-US" smtClean="0"/>
              <a:pPr/>
              <a:t>4/12/2012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35F6CB-30BA-4B87-8EBE-78DA1818E00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10A691-A691-4236-AC1E-BB0CED98159F}" type="datetimeFigureOut">
              <a:rPr lang="en-US" smtClean="0"/>
              <a:pPr/>
              <a:t>4/12/2012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35F6CB-30BA-4B87-8EBE-78DA1818E00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10A691-A691-4236-AC1E-BB0CED98159F}" type="datetimeFigureOut">
              <a:rPr lang="en-US" smtClean="0"/>
              <a:pPr/>
              <a:t>4/12/2012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35F6CB-30BA-4B87-8EBE-78DA1818E00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10A691-A691-4236-AC1E-BB0CED98159F}" type="datetimeFigureOut">
              <a:rPr lang="en-US" smtClean="0"/>
              <a:pPr/>
              <a:t>4/12/2012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35F6CB-30BA-4B87-8EBE-78DA1818E00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10A691-A691-4236-AC1E-BB0CED98159F}" type="datetimeFigureOut">
              <a:rPr lang="en-US" smtClean="0"/>
              <a:pPr/>
              <a:t>4/12/2012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35F6CB-30BA-4B87-8EBE-78DA1818E00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10A691-A691-4236-AC1E-BB0CED98159F}" type="datetimeFigureOut">
              <a:rPr lang="en-US" smtClean="0"/>
              <a:pPr/>
              <a:t>4/12/2012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35F6CB-30BA-4B87-8EBE-78DA1818E00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10A691-A691-4236-AC1E-BB0CED98159F}" type="datetimeFigureOut">
              <a:rPr lang="en-US" smtClean="0"/>
              <a:pPr/>
              <a:t>4/12/2012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35F6CB-30BA-4B87-8EBE-78DA1818E00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10A691-A691-4236-AC1E-BB0CED98159F}" type="datetimeFigureOut">
              <a:rPr lang="en-US" smtClean="0"/>
              <a:pPr/>
              <a:t>4/12/2012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35F6CB-30BA-4B87-8EBE-78DA1818E00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0A691-A691-4236-AC1E-BB0CED98159F}" type="datetimeFigureOut">
              <a:rPr lang="en-US" smtClean="0"/>
              <a:pPr/>
              <a:t>4/12/2012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35F6CB-30BA-4B87-8EBE-78DA1818E00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10A691-A691-4236-AC1E-BB0CED98159F}" type="datetimeFigureOut">
              <a:rPr lang="en-US" smtClean="0"/>
              <a:pPr/>
              <a:t>4/12/2012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35F6CB-30BA-4B87-8EBE-78DA1818E00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10A691-A691-4236-AC1E-BB0CED98159F}" type="datetimeFigureOut">
              <a:rPr lang="en-US" smtClean="0"/>
              <a:pPr/>
              <a:t>4/12/2012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35F6CB-30BA-4B87-8EBE-78DA1818E00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10A691-A691-4236-AC1E-BB0CED98159F}" type="datetimeFigureOut">
              <a:rPr lang="en-US" smtClean="0"/>
              <a:pPr/>
              <a:t>4/12/2012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5F6CB-30BA-4B87-8EBE-78DA1818E00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kern="1200">
          <a:solidFill>
            <a:srgbClr val="FFC000"/>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FFC000"/>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rgbClr val="FFC000"/>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rgbClr val="FFC000"/>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rgbClr val="FFC000"/>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rgbClr val="FFC000"/>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audio" Target="file:///C:\Users\anne\Pictures\roller%20coaster%20sound.WAV" TargetMode="External"/><Relationship Id="rId5" Type="http://schemas.openxmlformats.org/officeDocument/2006/relationships/image" Target="../media/image10.png"/><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ogt.success-ode-state-oh-us.info/ItemRelease/?nav=student" TargetMode="Externa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3" Type="http://schemas.openxmlformats.org/officeDocument/2006/relationships/hyperlink" Target="http://www.cellsalive.com/cells/cell_model.htm" TargetMode="Externa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slide" Target="slide4.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61.xml"/><Relationship Id="rId13" Type="http://schemas.openxmlformats.org/officeDocument/2006/relationships/slide" Target="slide25.xml"/><Relationship Id="rId18" Type="http://schemas.openxmlformats.org/officeDocument/2006/relationships/slide" Target="slide27.xml"/><Relationship Id="rId26" Type="http://schemas.openxmlformats.org/officeDocument/2006/relationships/slide" Target="slide11.xml"/><Relationship Id="rId3" Type="http://schemas.openxmlformats.org/officeDocument/2006/relationships/slide" Target="slide58.xml"/><Relationship Id="rId21" Type="http://schemas.openxmlformats.org/officeDocument/2006/relationships/slide" Target="slide9.xml"/><Relationship Id="rId34" Type="http://schemas.openxmlformats.org/officeDocument/2006/relationships/slide" Target="slide43.xml"/><Relationship Id="rId7" Type="http://schemas.openxmlformats.org/officeDocument/2006/relationships/image" Target="../media/image2.jpeg"/><Relationship Id="rId12" Type="http://schemas.openxmlformats.org/officeDocument/2006/relationships/slide" Target="slide15.xml"/><Relationship Id="rId17" Type="http://schemas.openxmlformats.org/officeDocument/2006/relationships/slide" Target="slide17.xml"/><Relationship Id="rId25" Type="http://schemas.openxmlformats.org/officeDocument/2006/relationships/slide" Target="slide50.xml"/><Relationship Id="rId33" Type="http://schemas.openxmlformats.org/officeDocument/2006/relationships/slide" Target="slide33.xml"/><Relationship Id="rId2" Type="http://schemas.openxmlformats.org/officeDocument/2006/relationships/notesSlide" Target="../notesSlides/notesSlide3.xml"/><Relationship Id="rId16" Type="http://schemas.openxmlformats.org/officeDocument/2006/relationships/slide" Target="slide7.xml"/><Relationship Id="rId20" Type="http://schemas.openxmlformats.org/officeDocument/2006/relationships/slide" Target="slide48.xml"/><Relationship Id="rId29" Type="http://schemas.openxmlformats.org/officeDocument/2006/relationships/slide" Target="slide41.xml"/><Relationship Id="rId1" Type="http://schemas.openxmlformats.org/officeDocument/2006/relationships/slideLayout" Target="../slideLayouts/slideLayout2.xml"/><Relationship Id="rId6" Type="http://schemas.openxmlformats.org/officeDocument/2006/relationships/slide" Target="slide60.xml"/><Relationship Id="rId11" Type="http://schemas.openxmlformats.org/officeDocument/2006/relationships/slide" Target="slide5.xml"/><Relationship Id="rId24" Type="http://schemas.openxmlformats.org/officeDocument/2006/relationships/slide" Target="slide39.xml"/><Relationship Id="rId32" Type="http://schemas.openxmlformats.org/officeDocument/2006/relationships/slide" Target="slide23.xml"/><Relationship Id="rId37" Type="http://schemas.openxmlformats.org/officeDocument/2006/relationships/slide" Target="slide2.xml"/><Relationship Id="rId5" Type="http://schemas.openxmlformats.org/officeDocument/2006/relationships/image" Target="../media/image1.jpeg"/><Relationship Id="rId15" Type="http://schemas.openxmlformats.org/officeDocument/2006/relationships/slide" Target="slide45.xml"/><Relationship Id="rId23" Type="http://schemas.openxmlformats.org/officeDocument/2006/relationships/slide" Target="slide29.xml"/><Relationship Id="rId28" Type="http://schemas.openxmlformats.org/officeDocument/2006/relationships/slide" Target="slide31.xml"/><Relationship Id="rId36" Type="http://schemas.openxmlformats.org/officeDocument/2006/relationships/slide" Target="slide56.xml"/><Relationship Id="rId10" Type="http://schemas.openxmlformats.org/officeDocument/2006/relationships/image" Target="../media/image3.jpeg"/><Relationship Id="rId19" Type="http://schemas.openxmlformats.org/officeDocument/2006/relationships/slide" Target="slide37.xml"/><Relationship Id="rId31" Type="http://schemas.openxmlformats.org/officeDocument/2006/relationships/slide" Target="slide13.xml"/><Relationship Id="rId4" Type="http://schemas.openxmlformats.org/officeDocument/2006/relationships/slide" Target="slide59.xml"/><Relationship Id="rId9" Type="http://schemas.openxmlformats.org/officeDocument/2006/relationships/slide" Target="slide62.xml"/><Relationship Id="rId14" Type="http://schemas.openxmlformats.org/officeDocument/2006/relationships/slide" Target="slide35.xml"/><Relationship Id="rId22" Type="http://schemas.openxmlformats.org/officeDocument/2006/relationships/slide" Target="slide19.xml"/><Relationship Id="rId27" Type="http://schemas.openxmlformats.org/officeDocument/2006/relationships/slide" Target="slide21.xml"/><Relationship Id="rId30" Type="http://schemas.openxmlformats.org/officeDocument/2006/relationships/slide" Target="slide52.xml"/><Relationship Id="rId35" Type="http://schemas.openxmlformats.org/officeDocument/2006/relationships/slide" Target="slide54.xml"/></Relationships>
</file>

<file path=ppt/slides/_rels/slide4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slide" Target="slide4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slide" Target="slide47.xml"/></Relationships>
</file>

<file path=ppt/slides/_rels/slide47.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slide" Target="slide4.xml"/></Relationships>
</file>

<file path=ppt/slides/_rels/slide48.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cellsalive.com/cells/cell_model.htm"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slide" Target="slide4.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5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52.xml.rels><?xml version="1.0" encoding="UTF-8" standalone="yes"?>
<Relationships xmlns="http://schemas.openxmlformats.org/package/2006/relationships"><Relationship Id="rId3" Type="http://schemas.openxmlformats.org/officeDocument/2006/relationships/hyperlink" Target="http://www.phschool.com/science/biology_place/biocoach/photosynth/overview.html"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slide" Target="slide53.xml"/></Relationships>
</file>

<file path=ppt/slides/_rels/slide5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slide" Target="slide5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ciencespot.net/Pages/kdzphysic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hyperlink" Target="http://www.physicsclassroom.com/mmedia/energy/ce.cfm"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www.geography4kids.com/files/land_foodchai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dsc.discovery.com/videos/assignment-discovery-shorts-ecosystem.html" TargetMode="External"/><Relationship Id="rId5" Type="http://schemas.openxmlformats.org/officeDocument/2006/relationships/slide" Target="slide4.xml"/><Relationship Id="rId4" Type="http://schemas.openxmlformats.org/officeDocument/2006/relationships/hyperlink" Target="http://www.mhhe.com/biosci/genbio/virtual_labs/BL_05/BL_05.html" TargetMode="Externa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education.jlab.org/atomtour/listofparticle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hyperlink" Target="http://www.stcms.si.edu/pom/pom_student.htm"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www.pbs.org/wgbh/aso/tryit/tectonic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pbs.org/wgbh/evolution/library/03/3/l_033_01.html" TargetMode="External"/><Relationship Id="rId5" Type="http://schemas.openxmlformats.org/officeDocument/2006/relationships/slide" Target="slide4.xml"/><Relationship Id="rId4" Type="http://schemas.openxmlformats.org/officeDocument/2006/relationships/hyperlink" Target="http://www.esa.int/esaSC/SEM8AAR1VED_index_0.html"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www.cellsalive.com/cells/cell_model.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phschool.com/science/biology_place/biocoach/photosynth/overview.html" TargetMode="External"/><Relationship Id="rId5" Type="http://schemas.openxmlformats.org/officeDocument/2006/relationships/slide" Target="slide4.xml"/><Relationship Id="rId4" Type="http://schemas.openxmlformats.org/officeDocument/2006/relationships/hyperlink" Target="http://www.phschool.com/science/biology_place/biocoach/cellresp/intro.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audio" Target="file:///C:\Users\anne\Pictures\bowling%20ball%20rolling%20sound.WAV" TargetMode="Externa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1470025"/>
          </a:xfrm>
        </p:spPr>
        <p:txBody>
          <a:bodyPr/>
          <a:lstStyle/>
          <a:p>
            <a:r>
              <a:rPr lang="en-US" b="1" dirty="0" smtClean="0"/>
              <a:t>The J-Sci Science Game</a:t>
            </a:r>
            <a:endParaRPr lang="en-US" b="1" dirty="0"/>
          </a:p>
        </p:txBody>
      </p:sp>
      <p:sp>
        <p:nvSpPr>
          <p:cNvPr id="3" name="Subtitle 2"/>
          <p:cNvSpPr>
            <a:spLocks noGrp="1"/>
          </p:cNvSpPr>
          <p:nvPr>
            <p:ph type="subTitle" idx="1"/>
          </p:nvPr>
        </p:nvSpPr>
        <p:spPr>
          <a:xfrm>
            <a:off x="1371600" y="3352800"/>
            <a:ext cx="6400800" cy="1752600"/>
          </a:xfrm>
        </p:spPr>
        <p:txBody>
          <a:bodyPr/>
          <a:lstStyle/>
          <a:p>
            <a:r>
              <a:rPr lang="en-US" dirty="0" smtClean="0"/>
              <a:t>Click </a:t>
            </a:r>
            <a:r>
              <a:rPr lang="en-US" dirty="0" smtClean="0">
                <a:hlinkClick r:id="rId3" action="ppaction://hlinksldjump"/>
              </a:rPr>
              <a:t>here</a:t>
            </a:r>
            <a:r>
              <a:rPr lang="en-US" dirty="0" smtClean="0"/>
              <a:t> to begin!</a:t>
            </a:r>
            <a:endParaRPr lang="en-US" dirty="0"/>
          </a:p>
        </p:txBody>
      </p:sp>
      <p:sp>
        <p:nvSpPr>
          <p:cNvPr id="4" name="Subtitle 2"/>
          <p:cNvSpPr txBox="1">
            <a:spLocks/>
          </p:cNvSpPr>
          <p:nvPr/>
        </p:nvSpPr>
        <p:spPr>
          <a:xfrm>
            <a:off x="228600" y="5486400"/>
            <a:ext cx="8610600" cy="1219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1" u="none" strike="noStrike" kern="1200" cap="none" spc="0" normalizeH="0" baseline="0" noProof="0" dirty="0" smtClean="0">
                <a:ln>
                  <a:noFill/>
                </a:ln>
                <a:solidFill>
                  <a:srgbClr val="FFC000"/>
                </a:solidFill>
                <a:effectLst/>
                <a:uLnTx/>
                <a:uFillTx/>
                <a:latin typeface="Verdana" pitchFamily="34" charset="0"/>
                <a:ea typeface="Verdana" pitchFamily="34" charset="0"/>
                <a:cs typeface="Verdana" pitchFamily="34" charset="0"/>
              </a:rPr>
              <a:t>By A. R. Trachsel </a:t>
            </a:r>
            <a:br>
              <a:rPr kumimoji="0" lang="en-US" sz="1600" b="0" i="1" u="none" strike="noStrike" kern="1200" cap="none" spc="0" normalizeH="0" baseline="0" noProof="0" dirty="0" smtClean="0">
                <a:ln>
                  <a:noFill/>
                </a:ln>
                <a:solidFill>
                  <a:srgbClr val="FFC000"/>
                </a:solidFill>
                <a:effectLst/>
                <a:uLnTx/>
                <a:uFillTx/>
                <a:latin typeface="Verdana" pitchFamily="34" charset="0"/>
                <a:ea typeface="Verdana" pitchFamily="34" charset="0"/>
                <a:cs typeface="Verdana" pitchFamily="34" charset="0"/>
              </a:rPr>
            </a:br>
            <a:r>
              <a:rPr kumimoji="0" lang="en-US" sz="1600" b="0" i="1" u="none" strike="noStrike" kern="1200" cap="none" spc="0" normalizeH="0" baseline="0" noProof="0" dirty="0" smtClean="0">
                <a:ln>
                  <a:noFill/>
                </a:ln>
                <a:solidFill>
                  <a:srgbClr val="FFC000"/>
                </a:solidFill>
                <a:effectLst/>
                <a:uLnTx/>
                <a:uFillTx/>
                <a:latin typeface="Verdana" pitchFamily="34" charset="0"/>
                <a:ea typeface="Verdana" pitchFamily="34" charset="0"/>
                <a:cs typeface="Verdana" pitchFamily="34" charset="0"/>
              </a:rPr>
              <a:t>Created for Ashland University EDCI 505 OL3, Module 8 - March, 2012</a:t>
            </a:r>
            <a:endParaRPr kumimoji="0" lang="en-US" sz="1600" b="0" i="1" u="none" strike="noStrike" kern="1200" cap="none" spc="0" normalizeH="0" baseline="0" noProof="0" dirty="0">
              <a:ln>
                <a:noFill/>
              </a:ln>
              <a:solidFill>
                <a:srgbClr val="FFC000"/>
              </a:solidFill>
              <a:effectLst/>
              <a:uLnTx/>
              <a:uFillTx/>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E6DCAC">
                <a:alpha val="76000"/>
              </a:srgbClr>
            </a:gs>
            <a:gs pos="12000">
              <a:srgbClr val="E6D78A"/>
            </a:gs>
            <a:gs pos="30000">
              <a:srgbClr val="C7AC4C"/>
            </a:gs>
            <a:gs pos="45000">
              <a:srgbClr val="E6D78A"/>
            </a:gs>
            <a:gs pos="77000">
              <a:srgbClr val="C7AC4C"/>
            </a:gs>
            <a:gs pos="100000">
              <a:srgbClr val="E6DCAC"/>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Forces &amp; Energy $300</a:t>
            </a:r>
            <a:endParaRPr lang="en-US" b="1" dirty="0">
              <a:solidFill>
                <a:srgbClr val="002060"/>
              </a:solidFill>
            </a:endParaRPr>
          </a:p>
        </p:txBody>
      </p:sp>
      <p:sp>
        <p:nvSpPr>
          <p:cNvPr id="3" name="Content Placeholder 2"/>
          <p:cNvSpPr>
            <a:spLocks noGrp="1"/>
          </p:cNvSpPr>
          <p:nvPr>
            <p:ph idx="1"/>
          </p:nvPr>
        </p:nvSpPr>
        <p:spPr/>
        <p:txBody>
          <a:bodyPr/>
          <a:lstStyle/>
          <a:p>
            <a:pPr>
              <a:buNone/>
            </a:pPr>
            <a:r>
              <a:rPr lang="en-US" b="1" dirty="0" smtClean="0">
                <a:solidFill>
                  <a:srgbClr val="002060"/>
                </a:solidFill>
              </a:rPr>
              <a:t>Answer</a:t>
            </a:r>
            <a:endParaRPr lang="en-US" dirty="0" smtClean="0">
              <a:solidFill>
                <a:srgbClr val="002060"/>
              </a:solidFill>
            </a:endParaRPr>
          </a:p>
          <a:p>
            <a:pPr>
              <a:buNone/>
            </a:pPr>
            <a:r>
              <a:rPr lang="en-US" dirty="0" smtClean="0">
                <a:solidFill>
                  <a:srgbClr val="002060"/>
                </a:solidFill>
              </a:rPr>
              <a:t>B. Exothermic  </a:t>
            </a:r>
            <a:br>
              <a:rPr lang="en-US" dirty="0" smtClean="0">
                <a:solidFill>
                  <a:srgbClr val="002060"/>
                </a:solidFill>
              </a:rPr>
            </a:br>
            <a:endParaRPr lang="en-US" dirty="0" smtClean="0">
              <a:solidFill>
                <a:srgbClr val="002060"/>
              </a:solidFill>
            </a:endParaRPr>
          </a:p>
          <a:p>
            <a:pPr>
              <a:buNone/>
            </a:pPr>
            <a:r>
              <a:rPr lang="en-US" dirty="0" smtClean="0">
                <a:solidFill>
                  <a:srgbClr val="002060"/>
                </a:solidFill>
              </a:rPr>
              <a:t>Burning wood gives off heat.</a:t>
            </a:r>
          </a:p>
          <a:p>
            <a:pPr>
              <a:buNone/>
            </a:pPr>
            <a:endParaRPr lang="en-US" dirty="0">
              <a:solidFill>
                <a:srgbClr val="002060"/>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2"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pic>
        <p:nvPicPr>
          <p:cNvPr id="6" name="Picture 5" descr="camp fire not animated.WMF"/>
          <p:cNvPicPr>
            <a:picLocks noChangeAspect="1"/>
          </p:cNvPicPr>
          <p:nvPr/>
        </p:nvPicPr>
        <p:blipFill>
          <a:blip r:embed="rId3" cstate="print"/>
          <a:stretch>
            <a:fillRect/>
          </a:stretch>
        </p:blipFill>
        <p:spPr>
          <a:xfrm>
            <a:off x="6705600" y="2438400"/>
            <a:ext cx="1713586" cy="1827886"/>
          </a:xfrm>
          <a:prstGeom prst="rect">
            <a:avLst/>
          </a:prstGeom>
        </p:spPr>
      </p:pic>
      <p:pic>
        <p:nvPicPr>
          <p:cNvPr id="7" name="Picture 6" descr="animated fire"/>
          <p:cNvPicPr>
            <a:picLocks noChangeAspect="1"/>
          </p:cNvPicPr>
          <p:nvPr/>
        </p:nvPicPr>
        <p:blipFill>
          <a:blip r:embed="rId4" cstate="print"/>
          <a:stretch>
            <a:fillRect/>
          </a:stretch>
        </p:blipFill>
        <p:spPr>
          <a:xfrm>
            <a:off x="7086600" y="2286000"/>
            <a:ext cx="914400" cy="124514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E6DCAC">
                <a:alpha val="76000"/>
              </a:srgbClr>
            </a:gs>
            <a:gs pos="12000">
              <a:srgbClr val="E6D78A"/>
            </a:gs>
            <a:gs pos="30000">
              <a:srgbClr val="C7AC4C"/>
            </a:gs>
            <a:gs pos="45000">
              <a:srgbClr val="E6D78A"/>
            </a:gs>
            <a:gs pos="77000">
              <a:srgbClr val="C7AC4C"/>
            </a:gs>
            <a:gs pos="100000">
              <a:srgbClr val="E6DCAC"/>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Forces &amp; Energy $400</a:t>
            </a:r>
            <a:endParaRPr lang="en-US" b="1" dirty="0">
              <a:solidFill>
                <a:srgbClr val="002060"/>
              </a:solidFill>
            </a:endParaRPr>
          </a:p>
        </p:txBody>
      </p:sp>
      <p:sp>
        <p:nvSpPr>
          <p:cNvPr id="3" name="Content Placeholder 2"/>
          <p:cNvSpPr>
            <a:spLocks noGrp="1"/>
          </p:cNvSpPr>
          <p:nvPr>
            <p:ph idx="1"/>
          </p:nvPr>
        </p:nvSpPr>
        <p:spPr/>
        <p:txBody>
          <a:bodyPr/>
          <a:lstStyle/>
          <a:p>
            <a:pPr>
              <a:buNone/>
            </a:pPr>
            <a:r>
              <a:rPr lang="en-US" b="1" dirty="0" smtClean="0">
                <a:solidFill>
                  <a:srgbClr val="002060"/>
                </a:solidFill>
              </a:rPr>
              <a:t>Question</a:t>
            </a:r>
            <a:r>
              <a:rPr lang="en-US" dirty="0" smtClean="0">
                <a:solidFill>
                  <a:srgbClr val="002060"/>
                </a:solidFill>
              </a:rPr>
              <a:t>:</a:t>
            </a:r>
          </a:p>
          <a:p>
            <a:pPr>
              <a:buNone/>
            </a:pPr>
            <a:r>
              <a:rPr lang="en-US" dirty="0" smtClean="0">
                <a:solidFill>
                  <a:srgbClr val="002060"/>
                </a:solidFill>
              </a:rPr>
              <a:t>Describe the energy transfer that takes place when a roller coaster train is pulled up the first hill, and then rolls over the hill to the bottom of the other side.</a:t>
            </a:r>
            <a:endParaRPr lang="en-US" dirty="0">
              <a:solidFill>
                <a:srgbClr val="002060"/>
              </a:solidFill>
            </a:endParaRPr>
          </a:p>
        </p:txBody>
      </p:sp>
      <p:sp>
        <p:nvSpPr>
          <p:cNvPr id="4" name="TextBox 3"/>
          <p:cNvSpPr txBox="1"/>
          <p:nvPr/>
        </p:nvSpPr>
        <p:spPr>
          <a:xfrm>
            <a:off x="5257800" y="5715000"/>
            <a:ext cx="3200400" cy="369332"/>
          </a:xfrm>
          <a:prstGeom prst="rect">
            <a:avLst/>
          </a:prstGeom>
          <a:noFill/>
        </p:spPr>
        <p:txBody>
          <a:bodyPr wrap="square" rtlCol="0">
            <a:spAutoFit/>
          </a:bodyPr>
          <a:lstStyle/>
          <a:p>
            <a:r>
              <a:rPr lang="en-US" b="1" dirty="0" smtClean="0">
                <a:solidFill>
                  <a:srgbClr val="002060"/>
                </a:solidFill>
                <a:latin typeface="Verdana" pitchFamily="34" charset="0"/>
                <a:ea typeface="Verdana" pitchFamily="34" charset="0"/>
                <a:cs typeface="Verdana" pitchFamily="34" charset="0"/>
                <a:hlinkClick r:id="rId3" action="ppaction://hlinksldjump"/>
              </a:rPr>
              <a:t>And the answer is ….</a:t>
            </a:r>
            <a:endParaRPr lang="en-US" b="1" dirty="0">
              <a:solidFill>
                <a:srgbClr val="00206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E6DCAC">
                <a:alpha val="76000"/>
              </a:srgbClr>
            </a:gs>
            <a:gs pos="12000">
              <a:srgbClr val="E6D78A"/>
            </a:gs>
            <a:gs pos="30000">
              <a:srgbClr val="C7AC4C"/>
            </a:gs>
            <a:gs pos="45000">
              <a:srgbClr val="E6D78A"/>
            </a:gs>
            <a:gs pos="77000">
              <a:srgbClr val="C7AC4C"/>
            </a:gs>
            <a:gs pos="100000">
              <a:srgbClr val="E6DCAC"/>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Forces &amp; Energy $400</a:t>
            </a:r>
            <a:endParaRPr lang="en-US" b="1" dirty="0">
              <a:solidFill>
                <a:srgbClr val="002060"/>
              </a:solidFill>
            </a:endParaRPr>
          </a:p>
        </p:txBody>
      </p:sp>
      <p:sp>
        <p:nvSpPr>
          <p:cNvPr id="3" name="Content Placeholder 2"/>
          <p:cNvSpPr>
            <a:spLocks noGrp="1"/>
          </p:cNvSpPr>
          <p:nvPr>
            <p:ph idx="1"/>
          </p:nvPr>
        </p:nvSpPr>
        <p:spPr/>
        <p:txBody>
          <a:bodyPr/>
          <a:lstStyle/>
          <a:p>
            <a:pPr>
              <a:buNone/>
            </a:pPr>
            <a:r>
              <a:rPr lang="en-US" b="1" dirty="0" smtClean="0">
                <a:solidFill>
                  <a:srgbClr val="002060"/>
                </a:solidFill>
              </a:rPr>
              <a:t>Answer </a:t>
            </a:r>
            <a:r>
              <a:rPr lang="en-US" dirty="0" smtClean="0">
                <a:solidFill>
                  <a:srgbClr val="002060"/>
                </a:solidFill>
              </a:rPr>
              <a:t>The potential energy increased as the train is pulled up the hill.  The energy transfers to kinetic energy as the train rolls over the top and down the other side.</a:t>
            </a:r>
            <a:endParaRPr lang="en-US" dirty="0">
              <a:solidFill>
                <a:srgbClr val="002060"/>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pic>
        <p:nvPicPr>
          <p:cNvPr id="6" name="Picture 5" descr="roller coaster 1.WMF"/>
          <p:cNvPicPr>
            <a:picLocks noChangeAspect="1"/>
          </p:cNvPicPr>
          <p:nvPr/>
        </p:nvPicPr>
        <p:blipFill>
          <a:blip r:embed="rId4" cstate="print"/>
          <a:stretch>
            <a:fillRect/>
          </a:stretch>
        </p:blipFill>
        <p:spPr>
          <a:xfrm rot="697373">
            <a:off x="442296" y="4432662"/>
            <a:ext cx="1800131" cy="1548143"/>
          </a:xfrm>
          <a:prstGeom prst="rect">
            <a:avLst/>
          </a:prstGeom>
        </p:spPr>
      </p:pic>
      <p:pic>
        <p:nvPicPr>
          <p:cNvPr id="7" name="roller coaster sound.WAV">
            <a:hlinkClick r:id="" action="ppaction://media"/>
          </p:cNvPr>
          <p:cNvPicPr>
            <a:picLocks noRot="1" noChangeAspect="1"/>
          </p:cNvPicPr>
          <p:nvPr>
            <a:audioFile r:link="rId1"/>
          </p:nvPr>
        </p:nvPicPr>
        <p:blipFill>
          <a:blip r:embed="rId5" cstate="print"/>
          <a:stretch>
            <a:fillRect/>
          </a:stretch>
        </p:blipFill>
        <p:spPr>
          <a:xfrm>
            <a:off x="609600" y="5181600"/>
            <a:ext cx="1066800" cy="1066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8733" fill="hold"/>
                                        <p:tgtEl>
                                          <p:spTgt spid="7"/>
                                        </p:tgtEl>
                                      </p:cBhvr>
                                    </p:cmd>
                                  </p:childTnLst>
                                </p:cTn>
                              </p:par>
                              <p:par>
                                <p:cTn id="7" presetID="0" presetClass="path" presetSubtype="0" accel="50000" decel="50000" fill="hold" nodeType="withEffect">
                                  <p:stCondLst>
                                    <p:cond delay="0"/>
                                  </p:stCondLst>
                                  <p:childTnLst>
                                    <p:animMotion origin="layout" path="M 7.5E-6 8.09249E-7 C 0.00157 -0.01434 -0.00034 -0.04 0.01025 -0.04971 C 0.00799 -0.06312 0.00556 -0.07676 0.00348 -0.09017 C 0.00157 -0.10289 0.0014 -0.11607 -0.00155 -0.12856 C -0.00468 -0.15792 -0.00954 -0.18728 -0.0118 -0.21665 C -0.01371 -0.24046 -0.01527 -0.25942 -0.02031 -0.28231 C -0.02221 -0.30243 -0.02395 -0.32278 -0.02535 -0.34312 C -0.02709 -0.40786 -0.02969 -0.4726 -0.03386 -0.53711 C -0.03334 -0.56578 -0.03316 -0.59422 -0.03212 -0.62289 C -0.03177 -0.63168 -0.02743 -0.6363 -0.02187 -0.63884 C -0.01336 -0.63815 -0.00503 -0.63584 0.00348 -0.63653 C 0.00834 -0.63676 0.01077 -0.64509 0.01529 -0.64786 C 0.02015 -0.6511 0.02553 -0.65225 0.03056 -0.65457 C 0.04272 -0.65133 0.03959 -0.65156 0.04254 -0.63653 C 0.04428 -0.60601 0.04497 -0.57087 0.05261 -0.54173 C 0.05088 -0.50173 0.05035 -0.46243 0.04081 -0.42428 C 0.0389 -0.40671 0.03473 -0.38775 0.02206 -0.37919 C 0.01025 -0.38451 0.01529 -0.38543 0.00695 -0.3815 C -0.01476 -0.38382 -0.03455 -0.39168 -0.05591 -0.39491 C -0.0599 -0.3926 -0.06441 -0.39168 -0.06771 -0.38821 C -0.07656 -0.37873 -0.07795 -0.35237 -0.07952 -0.3385 C -0.07847 -0.31977 -0.07865 -0.30058 -0.07622 -0.28231 C -0.07552 -0.2763 -0.05313 -0.26728 -0.04913 -0.26405 C -0.03108 -0.24879 -0.04983 -0.2622 -0.03386 -0.24139 C -0.02986 -0.23607 -0.02187 -0.22567 -0.02187 -0.22567 C -0.01145 -0.23954 -0.00919 -0.23676 0.00695 -0.23468 C 0.00921 -0.23098 0.01129 -0.22705 0.01355 -0.22335 C 0.01529 -0.22104 0.01633 -0.21665 0.01876 -0.21665 C 0.02119 -0.21665 0.02206 -0.22127 0.02379 -0.22335 C 0.02831 -0.22844 0.02865 -0.22798 0.03404 -0.23029 C 0.03629 -0.2296 0.0389 -0.2296 0.04081 -0.22798 C 0.04254 -0.22659 0.04237 -0.22012 0.0441 -0.22127 C 0.04688 -0.22312 0.04584 -0.22913 0.04758 -0.23237 C 0.05869 -0.25272 0.07101 -0.27491 0.0882 -0.28671 C 0.0922 -0.28601 0.09601 -0.28439 0.10001 -0.28439 C 0.10626 -0.28439 0.10522 -0.28809 0.10851 -0.29341 C 0.11338 -0.30104 0.11858 -0.3089 0.12379 -0.31607 C 0.12831 -0.33642 0.13039 -0.35769 0.13716 -0.37688 C 0.13872 -0.38844 0.14011 -0.39954 0.14254 -0.41087 C 0.14463 -0.43769 0.14827 -0.46474 0.15608 -0.48971 C 0.15747 -0.50867 0.15834 -0.53041 0.16268 -0.54844 C 0.16407 -0.55376 0.1639 -0.55977 0.16615 -0.56439 C 0.16928 -0.57064 0.1797 -0.57041 0.18317 -0.5711 C 0.18872 -0.58705 0.18282 -0.5741 0.19306 -0.58682 C 0.21546 -0.6141 0.2316 -0.63723 0.26285 -0.64324 C 0.26563 -0.64185 0.26928 -0.64185 0.27119 -0.63884 C 0.27362 -0.63515 0.27362 -0.62983 0.27466 -0.6252 C 0.27831 -0.60856 0.28265 -0.59283 0.2849 -0.57549 C 0.28369 -0.55607 0.28334 -0.53642 0.28143 -0.51699 C 0.28074 -0.5096 0.27692 -0.50335 0.27466 -0.49665 C 0.26997 -0.48324 0.26581 -0.4659 0.25938 -0.45364 C 0.2573 -0.44971 0.25452 -0.44647 0.25261 -0.44231 C 0.24931 -0.43515 0.24914 -0.42474 0.2441 -0.41988 C 0.24011 -0.41619 0.23629 -0.41225 0.2323 -0.40856 C 0.23056 -0.40694 0.22726 -0.40393 0.22726 -0.40393 C 0.22674 -0.40162 0.22622 -0.39931 0.22553 -0.39723 C 0.22449 -0.39422 0.22292 -0.39145 0.22206 -0.38821 C 0.22049 -0.38289 0.21997 -0.37295 0.21876 -0.36786 C 0.21511 -0.35353 0.20608 -0.33341 0.19671 -0.32509 C 0.1856 -0.30289 0.18022 -0.27376 0.17449 -0.24832 C 0.17206 -0.2363 0.16789 -0.22682 0.16615 -0.21434 C 0.16355 -0.19515 0.16424 -0.17549 0.15747 -0.15792 C 0.15834 -0.14659 0.16042 -0.13549 0.16112 -0.12416 C 0.16268 -0.08254 0.15956 -0.05896 0.16615 -0.02474 C 0.1672 -0.00971 0.1665 0.00578 0.16945 0.02035 C 0.1724 0.03306 0.17865 0.04393 0.18126 0.05642 C 0.18213 0.06012 0.18785 0.08347 0.18803 0.08347 C 0.20452 0.08624 0.22101 0.08509 0.23733 0.08578 C 0.24272 0.08347 0.24966 0.08139 0.25435 0.07676 C 0.27379 0.05803 0.28108 0.02335 0.29324 -0.00231 C 0.29758 -0.03006 0.29654 -0.05827 0.30174 -0.08578 C 0.30331 -0.10474 0.3073 -0.12116 0.31025 -0.13988 C 0.31251 -0.15491 0.31095 -0.15029 0.31372 -0.16254 C 0.31476 -0.16694 0.31702 -0.17595 0.31702 -0.17595 C 0.31754 -0.20971 0.31476 -0.27954 0.32553 -0.32046 C 0.32709 -0.33595 0.32779 -0.3422 0.33404 -0.35445 C 0.33838 -0.38474 0.34827 -0.40925 0.36442 -0.43121 C 0.36581 -0.43306 0.36633 -0.4363 0.36789 -0.43792 C 0.37865 -0.44948 0.39185 -0.45688 0.40348 -0.46728 C 0.42431 -0.46382 0.41997 -0.46289 0.41685 -0.43121 C 0.41667 -0.42728 0.41581 -0.42358 0.41529 -0.41988 C 0.41407 -0.41387 0.41181 -0.40185 0.41181 -0.40185 C 0.41858 -0.39283 0.42032 -0.38705 0.42206 -0.37457 C 0.42136 -0.35884 0.42084 -0.33665 0.41685 -0.32046 C 0.41581 -0.31561 0.4132 -0.31168 0.41181 -0.30705 C 0.40904 -0.28555 0.40313 -0.26798 0.39324 -0.25064 C 0.39098 -0.24046 0.38803 -0.23376 0.38143 -0.22798 C 0.37831 -0.21619 0.37049 -0.20786 0.36442 -0.19861 C 0.35921 -0.19052 0.35365 -0.18266 0.34931 -0.17387 C 0.34706 -0.16925 0.34497 -0.16462 0.34254 -0.16023 C 0.32848 -0.13572 0.31095 -0.11121 0.30348 -0.08116 C 0.30591 -0.07191 0.31025 -0.06913 0.31702 -0.06543 C 0.32032 -0.06358 0.32726 -0.06081 0.32726 -0.06081 C 0.33456 -0.0511 0.33942 -0.04278 0.34931 -0.03838 C 0.35157 -0.03607 0.354 -0.03445 0.35608 -0.03168 C 0.35747 -0.02983 0.36025 -0.02728 0.35921 -0.02474 C 0.35834 -0.02197 0.3547 -0.02335 0.35244 -0.02266 C 0.34272 -0.01595 0.34827 -0.01919 0.33542 -0.01341 C 0.33299 -0.01225 0.32431 -0.01133 0.32726 -0.01133 C 0.34063 -0.01133 0.35435 -0.01272 0.36789 -0.01341 C 0.38994 -0.01711 0.38595 -0.0185 0.41181 -0.01341 C 0.41355 -0.01202 0.41754 -0.01156 0.41685 -0.00902 C 0.41615 -0.00486 0.39758 -0.00069 0.39497 8.09249E-7 C 0.38872 0.00555 0.38351 0.0067 0.3764 0.00902 C 0.37779 -0.00231 0.37952 -0.01225 0.38647 -0.02035 C 0.38872 -0.02312 0.39237 -0.02428 0.39497 -0.02705 C 0.3981 -0.03029 0.40035 -0.03515 0.40348 -0.03838 C 0.41216 -0.04763 0.42345 -0.0541 0.43404 -0.05642 C 0.43577 -0.05711 0.43716 -0.05827 0.43907 -0.05873 C 0.44167 -0.05965 0.4448 -0.05965 0.44758 -0.06081 C 0.45851 -0.06567 0.44983 -0.06497 0.45938 -0.06775 C 0.46945 -0.07075 0.47761 -0.07121 0.48647 -0.07908 C 0.48074 -0.08925 0.47657 -0.10012 0.47119 -0.11052 C 0.46876 -0.12116 0.4672 -0.13179 0.46442 -0.1422 C 0.46667 -0.14358 0.46893 -0.14543 0.47119 -0.14659 C 0.47431 -0.14844 0.48126 -0.15121 0.48126 -0.15121 C 0.47067 -0.15607 0.46667 -0.15815 0.47292 -0.17827 C 0.4731 -0.17896 0.48213 -0.18197 0.48473 -0.18289 C 0.48803 -0.1822 0.49167 -0.17942 0.4948 -0.18058 C 0.49879 -0.18173 0.49879 -0.19376 0.49983 -0.1963 C 0.50105 -0.19977 0.50348 -0.20208 0.50522 -0.20532 C 0.51754 -0.23098 0.52692 -0.24948 0.54237 -0.27306 C 0.5514 -0.28671 0.54324 -0.27815 0.55261 -0.28671 C 0.55383 -0.28902 0.5547 -0.29133 0.55608 -0.29341 C 0.55817 -0.29665 0.56095 -0.29896 0.56285 -0.30243 C 0.56442 -0.3052 0.56459 -0.3089 0.56615 -0.31145 C 0.57188 -0.32046 0.58334 -0.33041 0.59167 -0.3341 C 0.60626 -0.34821 0.60556 -0.35121 0.62206 -0.35445 C 0.63108 -0.35376 0.64029 -0.35399 0.64931 -0.35214 C 0.6514 -0.35168 0.65209 -0.34775 0.65435 -0.34751 C 0.65834 -0.34705 0.66216 -0.34913 0.66615 -0.34983 C 0.66789 -0.35052 0.66945 -0.35214 0.67119 -0.35214 C 0.68664 -0.35214 0.69515 -0.35422 0.70174 -0.33642 C 0.70244 -0.33434 0.70226 -0.3311 0.70348 -0.32948 C 0.70643 -0.32555 0.7106 -0.32439 0.71372 -0.32046 C 0.7191 -0.3133 0.72292 -0.3089 0.72726 -0.30012 C 0.7323 -0.28994 0.73872 -0.26543 0.74081 -0.25272 C 0.7422 -0.24347 0.74202 -0.23607 0.74584 -0.22798 C 0.74688 -0.2252 0.74949 -0.22382 0.75088 -0.22127 C 0.75539 -0.21295 0.75956 -0.20462 0.76442 -0.1963 C 0.76494 -0.1933 0.76581 -0.19029 0.76615 -0.18728 C 0.76685 -0.18058 0.76667 -0.17364 0.76772 -0.16694 C 0.76945 -0.15815 0.77692 -0.1452 0.77952 -0.13757 C 0.78178 -0.12462 0.78074 -0.10636 0.78647 -0.0948 C 0.79115 -0.08578 0.79931 -0.08023 0.80678 -0.07676 C 0.81112 -0.06844 0.81303 -0.06775 0.82049 -0.06775 " pathEditMode="relative" ptsTypes="fffffffffffffffffffffffffffffffffffffffffffffffffffffffffffffffffffffffffffffffffffffffffffffffffffffffffffffffffffffffffffffffffffffffffffffffffA">
                                      <p:cBhvr>
                                        <p:cTn id="8" dur="5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E6DCAC">
                <a:alpha val="76000"/>
              </a:srgbClr>
            </a:gs>
            <a:gs pos="12000">
              <a:srgbClr val="E6D78A"/>
            </a:gs>
            <a:gs pos="30000">
              <a:srgbClr val="C7AC4C"/>
            </a:gs>
            <a:gs pos="45000">
              <a:srgbClr val="E6D78A"/>
            </a:gs>
            <a:gs pos="77000">
              <a:srgbClr val="C7AC4C"/>
            </a:gs>
            <a:gs pos="100000">
              <a:srgbClr val="E6DCAC"/>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Forces &amp; Energy $500</a:t>
            </a:r>
            <a:endParaRPr lang="en-US" b="1" dirty="0">
              <a:solidFill>
                <a:srgbClr val="002060"/>
              </a:solidFill>
            </a:endParaRPr>
          </a:p>
        </p:txBody>
      </p:sp>
      <p:sp>
        <p:nvSpPr>
          <p:cNvPr id="3" name="Content Placeholder 2"/>
          <p:cNvSpPr>
            <a:spLocks noGrp="1"/>
          </p:cNvSpPr>
          <p:nvPr>
            <p:ph idx="1"/>
          </p:nvPr>
        </p:nvSpPr>
        <p:spPr/>
        <p:txBody>
          <a:bodyPr/>
          <a:lstStyle/>
          <a:p>
            <a:pPr>
              <a:buNone/>
            </a:pPr>
            <a:r>
              <a:rPr lang="en-US" b="1" dirty="0" smtClean="0">
                <a:solidFill>
                  <a:srgbClr val="002060"/>
                </a:solidFill>
              </a:rPr>
              <a:t>Question:</a:t>
            </a:r>
            <a:r>
              <a:rPr lang="en-US" dirty="0" smtClean="0">
                <a:solidFill>
                  <a:srgbClr val="002060"/>
                </a:solidFill>
              </a:rPr>
              <a:t> A box is sliding down an inclined plane (a slope).  What effect does the surface material of the plane have on the speed?  What could you do to increase the speed of the box?</a:t>
            </a:r>
            <a:endParaRPr lang="en-US" b="1" dirty="0">
              <a:solidFill>
                <a:srgbClr val="002060"/>
              </a:solidFill>
            </a:endParaRPr>
          </a:p>
        </p:txBody>
      </p:sp>
      <p:sp>
        <p:nvSpPr>
          <p:cNvPr id="4" name="TextBox 3"/>
          <p:cNvSpPr txBox="1"/>
          <p:nvPr/>
        </p:nvSpPr>
        <p:spPr>
          <a:xfrm>
            <a:off x="5410200" y="5486400"/>
            <a:ext cx="3200400" cy="369332"/>
          </a:xfrm>
          <a:prstGeom prst="rect">
            <a:avLst/>
          </a:prstGeom>
          <a:noFill/>
        </p:spPr>
        <p:txBody>
          <a:bodyPr wrap="square" rtlCol="0">
            <a:spAutoFit/>
          </a:bodyPr>
          <a:lstStyle/>
          <a:p>
            <a:r>
              <a:rPr lang="en-US" b="1" dirty="0" smtClean="0">
                <a:solidFill>
                  <a:srgbClr val="002060"/>
                </a:solidFill>
                <a:latin typeface="Verdana" pitchFamily="34" charset="0"/>
                <a:ea typeface="Verdana" pitchFamily="34" charset="0"/>
                <a:cs typeface="Verdana" pitchFamily="34" charset="0"/>
                <a:hlinkClick r:id="rId2" action="ppaction://hlinksldjump"/>
              </a:rPr>
              <a:t>And the answer is ….</a:t>
            </a:r>
            <a:endParaRPr lang="en-US" b="1" dirty="0">
              <a:solidFill>
                <a:srgbClr val="00206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E6DCAC">
                <a:alpha val="76000"/>
              </a:srgbClr>
            </a:gs>
            <a:gs pos="12000">
              <a:srgbClr val="E6D78A"/>
            </a:gs>
            <a:gs pos="30000">
              <a:srgbClr val="C7AC4C"/>
            </a:gs>
            <a:gs pos="45000">
              <a:srgbClr val="E6D78A"/>
            </a:gs>
            <a:gs pos="77000">
              <a:srgbClr val="C7AC4C"/>
            </a:gs>
            <a:gs pos="100000">
              <a:srgbClr val="E6DCAC"/>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Forces &amp; Energy $500</a:t>
            </a:r>
            <a:endParaRPr lang="en-US" b="1" dirty="0">
              <a:solidFill>
                <a:srgbClr val="002060"/>
              </a:solidFill>
            </a:endParaRPr>
          </a:p>
        </p:txBody>
      </p:sp>
      <p:sp>
        <p:nvSpPr>
          <p:cNvPr id="3" name="Content Placeholder 2"/>
          <p:cNvSpPr>
            <a:spLocks noGrp="1"/>
          </p:cNvSpPr>
          <p:nvPr>
            <p:ph idx="1"/>
          </p:nvPr>
        </p:nvSpPr>
        <p:spPr/>
        <p:txBody>
          <a:bodyPr/>
          <a:lstStyle/>
          <a:p>
            <a:pPr>
              <a:buNone/>
            </a:pPr>
            <a:r>
              <a:rPr lang="en-US" b="1" dirty="0" smtClean="0">
                <a:solidFill>
                  <a:srgbClr val="002060"/>
                </a:solidFill>
              </a:rPr>
              <a:t>Answer:</a:t>
            </a:r>
            <a:r>
              <a:rPr lang="en-US" dirty="0" smtClean="0">
                <a:solidFill>
                  <a:srgbClr val="002060"/>
                </a:solidFill>
              </a:rPr>
              <a:t>  To increase speed, you need to decrease friction.  Ways to do this include:</a:t>
            </a:r>
          </a:p>
          <a:p>
            <a:r>
              <a:rPr lang="en-US" dirty="0" smtClean="0">
                <a:solidFill>
                  <a:srgbClr val="002060"/>
                </a:solidFill>
              </a:rPr>
              <a:t>Make the surface of the slope less rough (it would slide faster on ice than on gravel).</a:t>
            </a:r>
          </a:p>
          <a:p>
            <a:r>
              <a:rPr lang="en-US" dirty="0" smtClean="0">
                <a:solidFill>
                  <a:srgbClr val="002060"/>
                </a:solidFill>
              </a:rPr>
              <a:t>Add a viscous liquid (an oil, for example) to the surface.</a:t>
            </a:r>
            <a:endParaRPr lang="en-US" dirty="0">
              <a:solidFill>
                <a:srgbClr val="002060"/>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2"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66"/>
                </a:solidFill>
              </a:rPr>
              <a:t>Life Science $100</a:t>
            </a:r>
            <a:endParaRPr lang="en-US" b="1" dirty="0">
              <a:solidFill>
                <a:srgbClr val="660066"/>
              </a:solidFill>
            </a:endParaRPr>
          </a:p>
        </p:txBody>
      </p:sp>
      <p:sp>
        <p:nvSpPr>
          <p:cNvPr id="3" name="Content Placeholder 2"/>
          <p:cNvSpPr>
            <a:spLocks noGrp="1"/>
          </p:cNvSpPr>
          <p:nvPr>
            <p:ph idx="1"/>
          </p:nvPr>
        </p:nvSpPr>
        <p:spPr/>
        <p:txBody>
          <a:bodyPr/>
          <a:lstStyle/>
          <a:p>
            <a:pPr>
              <a:buNone/>
            </a:pPr>
            <a:r>
              <a:rPr lang="en-US" b="1" dirty="0" err="1" smtClean="0">
                <a:solidFill>
                  <a:srgbClr val="660066"/>
                </a:solidFill>
              </a:rPr>
              <a:t>Question</a:t>
            </a:r>
            <a:r>
              <a:rPr lang="en-US" dirty="0" err="1" smtClean="0">
                <a:solidFill>
                  <a:srgbClr val="660066"/>
                </a:solidFill>
              </a:rPr>
              <a:t>An</a:t>
            </a:r>
            <a:r>
              <a:rPr lang="en-US" dirty="0" smtClean="0">
                <a:solidFill>
                  <a:srgbClr val="660066"/>
                </a:solidFill>
              </a:rPr>
              <a:t> herbivore eats _______ and an omnivore eats _________ .</a:t>
            </a:r>
          </a:p>
          <a:p>
            <a:pPr>
              <a:buNone/>
            </a:pPr>
            <a:endParaRPr lang="en-US" dirty="0" smtClean="0">
              <a:solidFill>
                <a:srgbClr val="660066"/>
              </a:solidFill>
            </a:endParaRPr>
          </a:p>
          <a:p>
            <a:pPr>
              <a:buNone/>
            </a:pPr>
            <a:r>
              <a:rPr lang="en-US" dirty="0" smtClean="0">
                <a:solidFill>
                  <a:srgbClr val="660066"/>
                </a:solidFill>
              </a:rPr>
              <a:t>A. Animals … plants and animals</a:t>
            </a:r>
          </a:p>
          <a:p>
            <a:pPr>
              <a:buNone/>
            </a:pPr>
            <a:r>
              <a:rPr lang="en-US" dirty="0" smtClean="0">
                <a:solidFill>
                  <a:srgbClr val="660066"/>
                </a:solidFill>
              </a:rPr>
              <a:t>B. Plants … only animals</a:t>
            </a:r>
          </a:p>
          <a:p>
            <a:pPr>
              <a:buNone/>
            </a:pPr>
            <a:r>
              <a:rPr lang="en-US" dirty="0" smtClean="0">
                <a:solidFill>
                  <a:srgbClr val="660066"/>
                </a:solidFill>
              </a:rPr>
              <a:t>C. Animals … only plants</a:t>
            </a:r>
          </a:p>
          <a:p>
            <a:pPr>
              <a:buNone/>
            </a:pPr>
            <a:r>
              <a:rPr lang="en-US" dirty="0" smtClean="0">
                <a:solidFill>
                  <a:srgbClr val="660066"/>
                </a:solidFill>
              </a:rPr>
              <a:t>D. Plants … plants and animals</a:t>
            </a:r>
          </a:p>
          <a:p>
            <a:pPr>
              <a:buNone/>
            </a:pPr>
            <a:endParaRPr lang="en-US" dirty="0">
              <a:solidFill>
                <a:srgbClr val="660066"/>
              </a:solidFill>
            </a:endParaRPr>
          </a:p>
        </p:txBody>
      </p:sp>
      <p:sp>
        <p:nvSpPr>
          <p:cNvPr id="4" name="TextBox 3"/>
          <p:cNvSpPr txBox="1"/>
          <p:nvPr/>
        </p:nvSpPr>
        <p:spPr>
          <a:xfrm>
            <a:off x="5715000" y="5943600"/>
            <a:ext cx="3200400" cy="369332"/>
          </a:xfrm>
          <a:prstGeom prst="rect">
            <a:avLst/>
          </a:prstGeom>
          <a:noFill/>
        </p:spPr>
        <p:txBody>
          <a:bodyPr wrap="square" rtlCol="0">
            <a:spAutoFit/>
          </a:bodyPr>
          <a:lstStyle/>
          <a:p>
            <a:r>
              <a:rPr lang="en-US" b="1" dirty="0" smtClean="0">
                <a:solidFill>
                  <a:srgbClr val="FFFF00"/>
                </a:solidFill>
                <a:latin typeface="Verdana" pitchFamily="34" charset="0"/>
                <a:ea typeface="Verdana" pitchFamily="34" charset="0"/>
                <a:cs typeface="Verdana" pitchFamily="34" charset="0"/>
                <a:hlinkClick r:id="rId3" action="ppaction://hlinksldjump"/>
              </a:rPr>
              <a:t>And the answer is ….</a:t>
            </a:r>
            <a:endParaRPr lang="en-US" b="1" dirty="0">
              <a:solidFill>
                <a:srgbClr val="FFFF0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66"/>
                </a:solidFill>
              </a:rPr>
              <a:t>Life Science $100</a:t>
            </a:r>
            <a:endParaRPr lang="en-US" b="1" dirty="0">
              <a:solidFill>
                <a:srgbClr val="660066"/>
              </a:solidFill>
            </a:endParaRPr>
          </a:p>
        </p:txBody>
      </p:sp>
      <p:sp>
        <p:nvSpPr>
          <p:cNvPr id="3" name="Content Placeholder 2"/>
          <p:cNvSpPr>
            <a:spLocks noGrp="1"/>
          </p:cNvSpPr>
          <p:nvPr>
            <p:ph idx="1"/>
          </p:nvPr>
        </p:nvSpPr>
        <p:spPr/>
        <p:txBody>
          <a:bodyPr/>
          <a:lstStyle/>
          <a:p>
            <a:pPr>
              <a:buNone/>
            </a:pPr>
            <a:r>
              <a:rPr lang="en-US" b="1" dirty="0" smtClean="0">
                <a:solidFill>
                  <a:srgbClr val="660066"/>
                </a:solidFill>
              </a:rPr>
              <a:t>Answer</a:t>
            </a:r>
            <a:endParaRPr lang="en-US" dirty="0" smtClean="0">
              <a:solidFill>
                <a:srgbClr val="660066"/>
              </a:solidFill>
            </a:endParaRPr>
          </a:p>
          <a:p>
            <a:pPr>
              <a:buNone/>
            </a:pPr>
            <a:r>
              <a:rPr lang="en-US" dirty="0" smtClean="0">
                <a:solidFill>
                  <a:srgbClr val="660066"/>
                </a:solidFill>
              </a:rPr>
              <a:t>D. Plants … plants and animals</a:t>
            </a:r>
          </a:p>
          <a:p>
            <a:pPr>
              <a:buNone/>
            </a:pPr>
            <a:endParaRPr lang="en-US" dirty="0" smtClean="0">
              <a:solidFill>
                <a:srgbClr val="660066"/>
              </a:solidFill>
            </a:endParaRPr>
          </a:p>
          <a:p>
            <a:pPr>
              <a:buNone/>
            </a:pPr>
            <a:r>
              <a:rPr lang="en-US" dirty="0" smtClean="0">
                <a:solidFill>
                  <a:srgbClr val="660066"/>
                </a:solidFill>
              </a:rPr>
              <a:t>Herbivores eat only plants. Omnivores eat plants and animals.  (Carnivores eat only animals.)</a:t>
            </a:r>
            <a:endParaRPr lang="en-US" dirty="0">
              <a:solidFill>
                <a:srgbClr val="660066"/>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66"/>
                </a:solidFill>
              </a:rPr>
              <a:t>Life Science $200</a:t>
            </a:r>
            <a:endParaRPr lang="en-US" b="1" dirty="0">
              <a:solidFill>
                <a:srgbClr val="660066"/>
              </a:solidFill>
            </a:endParaRPr>
          </a:p>
        </p:txBody>
      </p:sp>
      <p:sp>
        <p:nvSpPr>
          <p:cNvPr id="3" name="Content Placeholder 2"/>
          <p:cNvSpPr>
            <a:spLocks noGrp="1"/>
          </p:cNvSpPr>
          <p:nvPr>
            <p:ph idx="1"/>
          </p:nvPr>
        </p:nvSpPr>
        <p:spPr/>
        <p:txBody>
          <a:bodyPr/>
          <a:lstStyle/>
          <a:p>
            <a:pPr>
              <a:buNone/>
            </a:pPr>
            <a:r>
              <a:rPr lang="en-US" b="1" dirty="0" smtClean="0">
                <a:solidFill>
                  <a:srgbClr val="660066"/>
                </a:solidFill>
              </a:rPr>
              <a:t>Question</a:t>
            </a:r>
            <a:r>
              <a:rPr lang="en-US" dirty="0" smtClean="0">
                <a:solidFill>
                  <a:srgbClr val="660066"/>
                </a:solidFill>
              </a:rPr>
              <a:t>:  The relationship of a flea and a dog is an example of:</a:t>
            </a:r>
          </a:p>
          <a:p>
            <a:pPr>
              <a:buNone/>
            </a:pPr>
            <a:endParaRPr lang="en-US" b="1" dirty="0" smtClean="0">
              <a:solidFill>
                <a:srgbClr val="660066"/>
              </a:solidFill>
            </a:endParaRPr>
          </a:p>
          <a:p>
            <a:pPr marL="514350" indent="-514350">
              <a:buAutoNum type="alphaUcPeriod"/>
            </a:pPr>
            <a:r>
              <a:rPr lang="en-US" dirty="0" smtClean="0">
                <a:solidFill>
                  <a:srgbClr val="660066"/>
                </a:solidFill>
              </a:rPr>
              <a:t>Commensalism</a:t>
            </a:r>
          </a:p>
          <a:p>
            <a:pPr marL="514350" indent="-514350">
              <a:buAutoNum type="alphaUcPeriod"/>
            </a:pPr>
            <a:r>
              <a:rPr lang="en-US" dirty="0" smtClean="0">
                <a:solidFill>
                  <a:srgbClr val="660066"/>
                </a:solidFill>
              </a:rPr>
              <a:t>Parasitism</a:t>
            </a:r>
          </a:p>
          <a:p>
            <a:pPr marL="514350" indent="-514350">
              <a:buAutoNum type="alphaUcPeriod"/>
            </a:pPr>
            <a:r>
              <a:rPr lang="en-US" dirty="0" smtClean="0">
                <a:solidFill>
                  <a:srgbClr val="660066"/>
                </a:solidFill>
              </a:rPr>
              <a:t>Predation</a:t>
            </a:r>
          </a:p>
          <a:p>
            <a:pPr marL="514350" indent="-514350">
              <a:buAutoNum type="alphaUcPeriod"/>
            </a:pPr>
            <a:r>
              <a:rPr lang="en-US" dirty="0" smtClean="0">
                <a:solidFill>
                  <a:srgbClr val="660066"/>
                </a:solidFill>
              </a:rPr>
              <a:t>Mutualism</a:t>
            </a:r>
          </a:p>
          <a:p>
            <a:pPr marL="514350" indent="-514350">
              <a:buAutoNum type="alphaUcPeriod"/>
            </a:pPr>
            <a:endParaRPr lang="en-US" dirty="0">
              <a:solidFill>
                <a:srgbClr val="660066"/>
              </a:solidFill>
            </a:endParaRPr>
          </a:p>
        </p:txBody>
      </p:sp>
      <p:sp>
        <p:nvSpPr>
          <p:cNvPr id="4" name="TextBox 3"/>
          <p:cNvSpPr txBox="1"/>
          <p:nvPr/>
        </p:nvSpPr>
        <p:spPr>
          <a:xfrm>
            <a:off x="5105400" y="5638800"/>
            <a:ext cx="3200400" cy="369332"/>
          </a:xfrm>
          <a:prstGeom prst="rect">
            <a:avLst/>
          </a:prstGeom>
          <a:noFill/>
        </p:spPr>
        <p:txBody>
          <a:bodyPr wrap="square" rtlCol="0">
            <a:spAutoFit/>
          </a:bodyPr>
          <a:lstStyle/>
          <a:p>
            <a:r>
              <a:rPr lang="en-US" b="1" dirty="0" smtClean="0">
                <a:solidFill>
                  <a:srgbClr val="660066"/>
                </a:solidFill>
                <a:latin typeface="Verdana" pitchFamily="34" charset="0"/>
                <a:ea typeface="Verdana" pitchFamily="34" charset="0"/>
                <a:cs typeface="Verdana" pitchFamily="34" charset="0"/>
                <a:hlinkClick r:id="rId3" action="ppaction://hlinksldjump"/>
              </a:rPr>
              <a:t>And the answer is ….</a:t>
            </a:r>
            <a:endParaRPr lang="en-US" b="1" dirty="0">
              <a:solidFill>
                <a:srgbClr val="660066"/>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66"/>
                </a:solidFill>
              </a:rPr>
              <a:t>Life Science $200</a:t>
            </a:r>
            <a:endParaRPr lang="en-US" b="1" dirty="0">
              <a:solidFill>
                <a:srgbClr val="660066"/>
              </a:solidFill>
            </a:endParaRPr>
          </a:p>
        </p:txBody>
      </p:sp>
      <p:sp>
        <p:nvSpPr>
          <p:cNvPr id="3" name="Content Placeholder 2"/>
          <p:cNvSpPr>
            <a:spLocks noGrp="1"/>
          </p:cNvSpPr>
          <p:nvPr>
            <p:ph idx="1"/>
          </p:nvPr>
        </p:nvSpPr>
        <p:spPr/>
        <p:txBody>
          <a:bodyPr/>
          <a:lstStyle/>
          <a:p>
            <a:pPr>
              <a:buNone/>
            </a:pPr>
            <a:r>
              <a:rPr lang="en-US" b="1" dirty="0" smtClean="0">
                <a:solidFill>
                  <a:srgbClr val="660066"/>
                </a:solidFill>
              </a:rPr>
              <a:t>Answer</a:t>
            </a:r>
            <a:endParaRPr lang="en-US" dirty="0" smtClean="0">
              <a:solidFill>
                <a:srgbClr val="660066"/>
              </a:solidFill>
            </a:endParaRPr>
          </a:p>
          <a:p>
            <a:pPr>
              <a:buNone/>
            </a:pPr>
            <a:endParaRPr lang="en-US" b="1" dirty="0" smtClean="0">
              <a:solidFill>
                <a:srgbClr val="660066"/>
              </a:solidFill>
            </a:endParaRPr>
          </a:p>
          <a:p>
            <a:pPr>
              <a:buNone/>
            </a:pPr>
            <a:r>
              <a:rPr lang="en-US" dirty="0" smtClean="0">
                <a:solidFill>
                  <a:srgbClr val="660066"/>
                </a:solidFill>
              </a:rPr>
              <a:t>B. Parasitism</a:t>
            </a:r>
          </a:p>
          <a:p>
            <a:pPr>
              <a:buNone/>
            </a:pPr>
            <a:r>
              <a:rPr lang="en-US" dirty="0" smtClean="0">
                <a:solidFill>
                  <a:srgbClr val="660066"/>
                </a:solidFill>
              </a:rPr>
              <a:t>(A type of symbiosis in which one organism benefits and the other is harmed.)</a:t>
            </a:r>
          </a:p>
          <a:p>
            <a:pPr>
              <a:buNone/>
            </a:pPr>
            <a:endParaRPr lang="en-US" b="1" dirty="0">
              <a:solidFill>
                <a:srgbClr val="660066"/>
              </a:solidFill>
            </a:endParaRPr>
          </a:p>
        </p:txBody>
      </p:sp>
      <p:sp>
        <p:nvSpPr>
          <p:cNvPr id="6" name="Rectangle 5"/>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66"/>
                </a:solidFill>
              </a:rPr>
              <a:t>Life Science $300</a:t>
            </a:r>
            <a:endParaRPr lang="en-US" b="1" dirty="0">
              <a:solidFill>
                <a:srgbClr val="660066"/>
              </a:solidFill>
            </a:endParaRPr>
          </a:p>
        </p:txBody>
      </p:sp>
      <p:sp>
        <p:nvSpPr>
          <p:cNvPr id="3" name="Content Placeholder 2"/>
          <p:cNvSpPr>
            <a:spLocks noGrp="1"/>
          </p:cNvSpPr>
          <p:nvPr>
            <p:ph idx="1"/>
          </p:nvPr>
        </p:nvSpPr>
        <p:spPr/>
        <p:txBody>
          <a:bodyPr/>
          <a:lstStyle/>
          <a:p>
            <a:pPr>
              <a:buNone/>
            </a:pPr>
            <a:r>
              <a:rPr lang="en-US" b="1" dirty="0" smtClean="0">
                <a:solidFill>
                  <a:srgbClr val="660066"/>
                </a:solidFill>
              </a:rPr>
              <a:t>Q:</a:t>
            </a:r>
            <a:r>
              <a:rPr lang="en-US" dirty="0" smtClean="0">
                <a:solidFill>
                  <a:srgbClr val="660066"/>
                </a:solidFill>
              </a:rPr>
              <a:t> Name at least two differences between a plant cell and an animal cell.</a:t>
            </a:r>
            <a:endParaRPr lang="en-US" b="1" dirty="0">
              <a:solidFill>
                <a:srgbClr val="660066"/>
              </a:solidFill>
            </a:endParaRPr>
          </a:p>
        </p:txBody>
      </p:sp>
      <p:sp>
        <p:nvSpPr>
          <p:cNvPr id="4" name="TextBox 3"/>
          <p:cNvSpPr txBox="1"/>
          <p:nvPr/>
        </p:nvSpPr>
        <p:spPr>
          <a:xfrm>
            <a:off x="5105400" y="5486400"/>
            <a:ext cx="3200400" cy="369332"/>
          </a:xfrm>
          <a:prstGeom prst="rect">
            <a:avLst/>
          </a:prstGeom>
          <a:noFill/>
        </p:spPr>
        <p:txBody>
          <a:bodyPr wrap="square" rtlCol="0">
            <a:spAutoFit/>
          </a:bodyPr>
          <a:lstStyle/>
          <a:p>
            <a:r>
              <a:rPr lang="en-US" b="1" dirty="0" smtClean="0">
                <a:solidFill>
                  <a:srgbClr val="FFFF00"/>
                </a:solidFill>
                <a:latin typeface="Verdana" pitchFamily="34" charset="0"/>
                <a:ea typeface="Verdana" pitchFamily="34" charset="0"/>
                <a:cs typeface="Verdana" pitchFamily="34" charset="0"/>
                <a:hlinkClick r:id="rId3" action="ppaction://hlinksldjump"/>
              </a:rPr>
              <a:t>And the answer is ….</a:t>
            </a:r>
            <a:endParaRPr lang="en-US" b="1" dirty="0">
              <a:solidFill>
                <a:srgbClr val="FFFF0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304801"/>
            <a:ext cx="7772400" cy="761999"/>
          </a:xfrm>
        </p:spPr>
        <p:txBody>
          <a:bodyPr anchor="ctr"/>
          <a:lstStyle/>
          <a:p>
            <a:r>
              <a:rPr lang="en-US" b="1" dirty="0" smtClean="0"/>
              <a:t>J-Sci Science Game</a:t>
            </a:r>
            <a:endParaRPr lang="en-US" b="1" dirty="0"/>
          </a:p>
        </p:txBody>
      </p:sp>
      <p:sp>
        <p:nvSpPr>
          <p:cNvPr id="5" name="TextBox 4"/>
          <p:cNvSpPr txBox="1"/>
          <p:nvPr/>
        </p:nvSpPr>
        <p:spPr>
          <a:xfrm>
            <a:off x="533400" y="1447800"/>
            <a:ext cx="4114800" cy="523220"/>
          </a:xfrm>
          <a:prstGeom prst="rect">
            <a:avLst/>
          </a:prstGeom>
          <a:noFill/>
        </p:spPr>
        <p:txBody>
          <a:bodyPr wrap="square" rtlCol="0" anchor="t" anchorCtr="0">
            <a:spAutoFit/>
          </a:bodyPr>
          <a:lstStyle/>
          <a:p>
            <a:r>
              <a:rPr lang="en-US" sz="2800" dirty="0" smtClean="0">
                <a:solidFill>
                  <a:srgbClr val="FFC000"/>
                </a:solidFill>
                <a:latin typeface="Verdana" pitchFamily="34" charset="0"/>
                <a:ea typeface="Verdana" pitchFamily="34" charset="0"/>
                <a:cs typeface="Verdana" pitchFamily="34" charset="0"/>
              </a:rPr>
              <a:t>Here’s how to play:  </a:t>
            </a:r>
            <a:endParaRPr lang="en-US" sz="2800" dirty="0">
              <a:solidFill>
                <a:srgbClr val="FFC000"/>
              </a:solidFill>
              <a:latin typeface="Verdana" pitchFamily="34" charset="0"/>
              <a:ea typeface="Verdana" pitchFamily="34" charset="0"/>
              <a:cs typeface="Verdana" pitchFamily="34" charset="0"/>
            </a:endParaRPr>
          </a:p>
        </p:txBody>
      </p:sp>
      <p:grpSp>
        <p:nvGrpSpPr>
          <p:cNvPr id="16" name="Group 15"/>
          <p:cNvGrpSpPr/>
          <p:nvPr/>
        </p:nvGrpSpPr>
        <p:grpSpPr>
          <a:xfrm>
            <a:off x="4495800" y="1447800"/>
            <a:ext cx="2743200" cy="1066800"/>
            <a:chOff x="2514600" y="2209800"/>
            <a:chExt cx="4038600" cy="1600200"/>
          </a:xfrm>
          <a:solidFill>
            <a:srgbClr val="FFFF00"/>
          </a:solidFill>
          <a:effectLst>
            <a:outerShdw blurRad="76200" dist="12700" dir="2700000" sy="-23000" kx="-800400" algn="bl" rotWithShape="0">
              <a:schemeClr val="bg1">
                <a:alpha val="20000"/>
              </a:schemeClr>
            </a:outerShdw>
          </a:effectLst>
        </p:grpSpPr>
        <p:sp>
          <p:nvSpPr>
            <p:cNvPr id="13" name="Horizontal Scroll 12"/>
            <p:cNvSpPr/>
            <p:nvPr/>
          </p:nvSpPr>
          <p:spPr>
            <a:xfrm>
              <a:off x="2514600" y="2209800"/>
              <a:ext cx="4038600" cy="1600200"/>
            </a:xfrm>
            <a:prstGeom prst="horizontalScroll">
              <a:avLst/>
            </a:prstGeom>
            <a:grpFill/>
            <a:effectLst>
              <a:outerShdw blurRad="76200" dist="12700" dir="2700000" sy="-23000" kx="-800400" algn="bl" rotWithShape="0">
                <a:schemeClr val="bg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590800" y="2590800"/>
              <a:ext cx="3810000" cy="523220"/>
            </a:xfrm>
            <a:prstGeom prst="rect">
              <a:avLst/>
            </a:prstGeom>
            <a:grpFill/>
          </p:spPr>
          <p:txBody>
            <a:bodyPr wrap="square" rtlCol="0" anchor="ctr">
              <a:spAutoFit/>
            </a:bodyPr>
            <a:lstStyle/>
            <a:p>
              <a:pPr algn="ctr"/>
              <a:r>
                <a:rPr lang="en-US" sz="2800" b="1" i="1" dirty="0" smtClean="0">
                  <a:solidFill>
                    <a:srgbClr val="660066"/>
                  </a:solidFill>
                  <a:latin typeface="Verdana" pitchFamily="34" charset="0"/>
                  <a:ea typeface="Verdana" pitchFamily="34" charset="0"/>
                  <a:cs typeface="Verdana" pitchFamily="34" charset="0"/>
                  <a:hlinkClick r:id="rId3" action="ppaction://hlinksldjump"/>
                </a:rPr>
                <a:t>Directions</a:t>
              </a:r>
              <a:endParaRPr lang="en-US" sz="2800" b="1" i="1" dirty="0">
                <a:solidFill>
                  <a:srgbClr val="660066"/>
                </a:solidFill>
                <a:latin typeface="Verdana" pitchFamily="34" charset="0"/>
                <a:ea typeface="Verdana" pitchFamily="34" charset="0"/>
                <a:cs typeface="Verdana" pitchFamily="34" charset="0"/>
              </a:endParaRPr>
            </a:p>
          </p:txBody>
        </p:sp>
      </p:grpSp>
      <p:sp>
        <p:nvSpPr>
          <p:cNvPr id="9" name="TextBox 8"/>
          <p:cNvSpPr txBox="1"/>
          <p:nvPr/>
        </p:nvSpPr>
        <p:spPr>
          <a:xfrm>
            <a:off x="609600" y="3048000"/>
            <a:ext cx="1600200" cy="523220"/>
          </a:xfrm>
          <a:prstGeom prst="rect">
            <a:avLst/>
          </a:prstGeom>
          <a:noFill/>
        </p:spPr>
        <p:txBody>
          <a:bodyPr wrap="square" rtlCol="0" anchor="t" anchorCtr="0">
            <a:spAutoFit/>
          </a:bodyPr>
          <a:lstStyle/>
          <a:p>
            <a:r>
              <a:rPr lang="en-US" sz="2800" dirty="0" smtClean="0">
                <a:solidFill>
                  <a:srgbClr val="FFC000"/>
                </a:solidFill>
                <a:latin typeface="Verdana" pitchFamily="34" charset="0"/>
                <a:ea typeface="Verdana" pitchFamily="34" charset="0"/>
                <a:cs typeface="Verdana" pitchFamily="34" charset="0"/>
              </a:rPr>
              <a:t>Ready?  </a:t>
            </a:r>
            <a:endParaRPr lang="en-US" sz="2800" dirty="0">
              <a:solidFill>
                <a:srgbClr val="FFC000"/>
              </a:solidFill>
              <a:latin typeface="Verdana" pitchFamily="34" charset="0"/>
              <a:ea typeface="Verdana" pitchFamily="34" charset="0"/>
              <a:cs typeface="Verdana" pitchFamily="34" charset="0"/>
            </a:endParaRPr>
          </a:p>
        </p:txBody>
      </p:sp>
      <p:grpSp>
        <p:nvGrpSpPr>
          <p:cNvPr id="17" name="Group 16"/>
          <p:cNvGrpSpPr/>
          <p:nvPr/>
        </p:nvGrpSpPr>
        <p:grpSpPr>
          <a:xfrm>
            <a:off x="2133600" y="2895600"/>
            <a:ext cx="2438400" cy="1143000"/>
            <a:chOff x="3048001" y="4495799"/>
            <a:chExt cx="2971800" cy="1524000"/>
          </a:xfrm>
          <a:effectLst>
            <a:outerShdw blurRad="76200" dist="12700" dir="2700000" sy="-23000" kx="-800400" algn="bl" rotWithShape="0">
              <a:schemeClr val="bg1">
                <a:alpha val="20000"/>
              </a:schemeClr>
            </a:outerShdw>
          </a:effectLst>
        </p:grpSpPr>
        <p:sp>
          <p:nvSpPr>
            <p:cNvPr id="14" name="7-Point Star 13"/>
            <p:cNvSpPr/>
            <p:nvPr/>
          </p:nvSpPr>
          <p:spPr>
            <a:xfrm>
              <a:off x="3048001" y="4495799"/>
              <a:ext cx="2971800" cy="1524000"/>
            </a:xfrm>
            <a:prstGeom prst="star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886200" y="4998423"/>
              <a:ext cx="1447799" cy="523220"/>
            </a:xfrm>
            <a:prstGeom prst="rect">
              <a:avLst/>
            </a:prstGeom>
            <a:noFill/>
          </p:spPr>
          <p:txBody>
            <a:bodyPr wrap="square" rtlCol="0" anchor="ctr">
              <a:spAutoFit/>
            </a:bodyPr>
            <a:lstStyle/>
            <a:p>
              <a:r>
                <a:rPr lang="en-US" sz="2800" b="1" dirty="0" smtClean="0">
                  <a:solidFill>
                    <a:srgbClr val="660066"/>
                  </a:solidFill>
                  <a:latin typeface="Verdana" pitchFamily="34" charset="0"/>
                  <a:ea typeface="Verdana" pitchFamily="34" charset="0"/>
                  <a:cs typeface="Verdana" pitchFamily="34" charset="0"/>
                  <a:hlinkClick r:id="rId4" action="ppaction://hlinksldjump"/>
                </a:rPr>
                <a:t>Play!</a:t>
              </a:r>
              <a:endParaRPr lang="en-US" sz="2800" b="1" dirty="0">
                <a:solidFill>
                  <a:srgbClr val="660066"/>
                </a:solidFill>
                <a:latin typeface="Verdana" pitchFamily="34" charset="0"/>
                <a:ea typeface="Verdana" pitchFamily="34" charset="0"/>
                <a:cs typeface="Verdana" pitchFamily="34" charset="0"/>
              </a:endParaRPr>
            </a:p>
          </p:txBody>
        </p:sp>
      </p:grpSp>
      <p:sp>
        <p:nvSpPr>
          <p:cNvPr id="18" name="TextBox 17"/>
          <p:cNvSpPr txBox="1"/>
          <p:nvPr/>
        </p:nvSpPr>
        <p:spPr>
          <a:xfrm>
            <a:off x="457200" y="5029200"/>
            <a:ext cx="5638800" cy="830997"/>
          </a:xfrm>
          <a:prstGeom prst="rect">
            <a:avLst/>
          </a:prstGeom>
          <a:noFill/>
        </p:spPr>
        <p:txBody>
          <a:bodyPr wrap="square" rtlCol="0" anchor="t" anchorCtr="0">
            <a:spAutoFit/>
          </a:bodyPr>
          <a:lstStyle/>
          <a:p>
            <a:r>
              <a:rPr lang="en-US" sz="2400" dirty="0" smtClean="0">
                <a:solidFill>
                  <a:srgbClr val="FFC000"/>
                </a:solidFill>
                <a:latin typeface="Verdana" pitchFamily="34" charset="0"/>
                <a:ea typeface="Verdana" pitchFamily="34" charset="0"/>
                <a:cs typeface="Verdana" pitchFamily="34" charset="0"/>
              </a:rPr>
              <a:t>Ready for something different? </a:t>
            </a:r>
            <a:br>
              <a:rPr lang="en-US" sz="2400" dirty="0" smtClean="0">
                <a:solidFill>
                  <a:srgbClr val="FFC000"/>
                </a:solidFill>
                <a:latin typeface="Verdana" pitchFamily="34" charset="0"/>
                <a:ea typeface="Verdana" pitchFamily="34" charset="0"/>
                <a:cs typeface="Verdana" pitchFamily="34" charset="0"/>
              </a:rPr>
            </a:br>
            <a:r>
              <a:rPr lang="en-US" sz="2400" dirty="0" smtClean="0">
                <a:solidFill>
                  <a:srgbClr val="FFC000"/>
                </a:solidFill>
                <a:latin typeface="Verdana" pitchFamily="34" charset="0"/>
                <a:ea typeface="Verdana" pitchFamily="34" charset="0"/>
                <a:cs typeface="Verdana" pitchFamily="34" charset="0"/>
              </a:rPr>
              <a:t>Try some Science OGT Questions:</a:t>
            </a:r>
            <a:endParaRPr lang="en-US" sz="2400" dirty="0">
              <a:solidFill>
                <a:srgbClr val="FFC000"/>
              </a:solidFill>
              <a:latin typeface="Verdana" pitchFamily="34" charset="0"/>
              <a:ea typeface="Verdana" pitchFamily="34" charset="0"/>
              <a:cs typeface="Verdana" pitchFamily="34" charset="0"/>
            </a:endParaRPr>
          </a:p>
        </p:txBody>
      </p:sp>
      <p:grpSp>
        <p:nvGrpSpPr>
          <p:cNvPr id="22" name="Group 21"/>
          <p:cNvGrpSpPr/>
          <p:nvPr/>
        </p:nvGrpSpPr>
        <p:grpSpPr>
          <a:xfrm>
            <a:off x="6248400" y="4419600"/>
            <a:ext cx="2362200" cy="1524000"/>
            <a:chOff x="6248400" y="4572000"/>
            <a:chExt cx="2362200" cy="1524000"/>
          </a:xfrm>
          <a:effectLst>
            <a:outerShdw blurRad="76200" dist="12700" dir="2700000" sy="-23000" kx="-800400" algn="bl" rotWithShape="0">
              <a:schemeClr val="bg1">
                <a:alpha val="20000"/>
              </a:schemeClr>
            </a:outerShdw>
          </a:effectLst>
        </p:grpSpPr>
        <p:sp>
          <p:nvSpPr>
            <p:cNvPr id="19" name="Sun 18"/>
            <p:cNvSpPr/>
            <p:nvPr/>
          </p:nvSpPr>
          <p:spPr>
            <a:xfrm>
              <a:off x="6248400" y="4572000"/>
              <a:ext cx="2362200" cy="1524000"/>
            </a:xfrm>
            <a:prstGeom prst="sun">
              <a:avLst/>
            </a:prstGeom>
            <a:solidFill>
              <a:srgbClr val="FFFF00"/>
            </a:solidFill>
            <a:ln>
              <a:solidFill>
                <a:schemeClr val="accent1">
                  <a:shade val="50000"/>
                </a:schemeClr>
              </a:solidFill>
            </a:ln>
            <a:effectLst>
              <a:outerShdw blurRad="76200" dist="12700" dir="2700000" sy="-23000" kx="-800400" algn="bl" rotWithShape="0">
                <a:srgbClr val="FFFF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934200" y="5105400"/>
              <a:ext cx="1066800" cy="461665"/>
            </a:xfrm>
            <a:prstGeom prst="rect">
              <a:avLst/>
            </a:prstGeom>
            <a:noFill/>
            <a:ln>
              <a:noFill/>
            </a:ln>
          </p:spPr>
          <p:txBody>
            <a:bodyPr wrap="square" rtlCol="0">
              <a:spAutoFit/>
            </a:bodyPr>
            <a:lstStyle/>
            <a:p>
              <a:pPr algn="ctr"/>
              <a:r>
                <a:rPr lang="en-US" sz="2400" b="1" dirty="0" smtClean="0">
                  <a:solidFill>
                    <a:srgbClr val="660066"/>
                  </a:solidFill>
                  <a:latin typeface="Verdana" pitchFamily="34" charset="0"/>
                  <a:ea typeface="Verdana" pitchFamily="34" charset="0"/>
                  <a:cs typeface="Verdana" pitchFamily="34" charset="0"/>
                  <a:hlinkClick r:id="rId5"/>
                </a:rPr>
                <a:t>OGT</a:t>
              </a:r>
              <a:endParaRPr lang="en-US" sz="2400" b="1" dirty="0">
                <a:solidFill>
                  <a:srgbClr val="660066"/>
                </a:solidFill>
                <a:latin typeface="Verdana" pitchFamily="34" charset="0"/>
                <a:ea typeface="Verdana" pitchFamily="34" charset="0"/>
                <a:cs typeface="Verdana"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1000" fill="hold"/>
                                        <p:tgtEl>
                                          <p:spTgt spid="16"/>
                                        </p:tgtEl>
                                      </p:cBhvr>
                                      <p:by x="100000" y="150000"/>
                                    </p:animScale>
                                  </p:childTnLst>
                                </p:cTn>
                              </p:par>
                              <p:par>
                                <p:cTn id="7" presetID="8" presetClass="emph" presetSubtype="0" fill="hold" nodeType="withEffect">
                                  <p:stCondLst>
                                    <p:cond delay="0"/>
                                  </p:stCondLst>
                                  <p:childTnLst>
                                    <p:animRot by="21600000">
                                      <p:cBhvr>
                                        <p:cTn id="8" dur="1000" fill="hold"/>
                                        <p:tgtEl>
                                          <p:spTgt spid="17"/>
                                        </p:tgtEl>
                                        <p:attrNameLst>
                                          <p:attrName>r</p:attrName>
                                        </p:attrNameLst>
                                      </p:cBhvr>
                                    </p:animRot>
                                  </p:childTnLst>
                                </p:cTn>
                              </p:par>
                              <p:par>
                                <p:cTn id="9" presetID="26" presetClass="emph" presetSubtype="0" fill="hold" nodeType="withEffect">
                                  <p:stCondLst>
                                    <p:cond delay="0"/>
                                  </p:stCondLst>
                                  <p:childTnLst>
                                    <p:animEffect transition="out" filter="fade">
                                      <p:cBhvr>
                                        <p:cTn id="10" dur="2000" tmFilter="0, 0; .2, .5; .8, .5; 1, 0"/>
                                        <p:tgtEl>
                                          <p:spTgt spid="22"/>
                                        </p:tgtEl>
                                      </p:cBhvr>
                                    </p:animEffect>
                                    <p:animScale>
                                      <p:cBhvr>
                                        <p:cTn id="11" dur="1000" autoRev="1" fill="hold"/>
                                        <p:tgtEl>
                                          <p:spTgt spid="2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66"/>
                </a:solidFill>
              </a:rPr>
              <a:t>Life Science $300</a:t>
            </a:r>
            <a:endParaRPr lang="en-US" b="1" dirty="0">
              <a:solidFill>
                <a:srgbClr val="660066"/>
              </a:solidFill>
            </a:endParaRPr>
          </a:p>
        </p:txBody>
      </p:sp>
      <p:sp>
        <p:nvSpPr>
          <p:cNvPr id="3" name="Content Placeholder 2"/>
          <p:cNvSpPr>
            <a:spLocks noGrp="1"/>
          </p:cNvSpPr>
          <p:nvPr>
            <p:ph idx="1"/>
          </p:nvPr>
        </p:nvSpPr>
        <p:spPr/>
        <p:txBody>
          <a:bodyPr/>
          <a:lstStyle/>
          <a:p>
            <a:pPr>
              <a:buNone/>
            </a:pPr>
            <a:r>
              <a:rPr lang="en-US" b="1" dirty="0" smtClean="0">
                <a:solidFill>
                  <a:srgbClr val="660066"/>
                </a:solidFill>
              </a:rPr>
              <a:t>Answer:</a:t>
            </a:r>
            <a:endParaRPr lang="en-US" dirty="0" smtClean="0">
              <a:solidFill>
                <a:srgbClr val="660066"/>
              </a:solidFill>
            </a:endParaRPr>
          </a:p>
          <a:p>
            <a:pPr>
              <a:buNone/>
            </a:pPr>
            <a:r>
              <a:rPr lang="en-US" dirty="0" smtClean="0">
                <a:solidFill>
                  <a:srgbClr val="660066"/>
                </a:solidFill>
              </a:rPr>
              <a:t>Plant cells have cell walls and chloroplasts, while animal cells do not. </a:t>
            </a:r>
          </a:p>
          <a:p>
            <a:pPr>
              <a:buNone/>
            </a:pPr>
            <a:endParaRPr lang="en-US" dirty="0" smtClean="0">
              <a:solidFill>
                <a:srgbClr val="660066"/>
              </a:solidFill>
            </a:endParaRPr>
          </a:p>
          <a:p>
            <a:pPr>
              <a:buNone/>
            </a:pPr>
            <a:r>
              <a:rPr lang="en-US" dirty="0" smtClean="0">
                <a:solidFill>
                  <a:srgbClr val="660066"/>
                </a:solidFill>
                <a:hlinkClick r:id="rId3"/>
              </a:rPr>
              <a:t>Select this to see interactive cell models!</a:t>
            </a:r>
            <a:endParaRPr lang="en-US" dirty="0">
              <a:solidFill>
                <a:srgbClr val="660066"/>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4"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66"/>
                </a:solidFill>
              </a:rPr>
              <a:t>Life Science $400</a:t>
            </a:r>
            <a:endParaRPr lang="en-US" b="1" dirty="0">
              <a:solidFill>
                <a:srgbClr val="660066"/>
              </a:solidFill>
            </a:endParaRPr>
          </a:p>
        </p:txBody>
      </p:sp>
      <p:sp>
        <p:nvSpPr>
          <p:cNvPr id="3" name="Content Placeholder 2"/>
          <p:cNvSpPr>
            <a:spLocks noGrp="1"/>
          </p:cNvSpPr>
          <p:nvPr>
            <p:ph idx="1"/>
          </p:nvPr>
        </p:nvSpPr>
        <p:spPr/>
        <p:txBody>
          <a:bodyPr/>
          <a:lstStyle/>
          <a:p>
            <a:pPr>
              <a:buNone/>
            </a:pPr>
            <a:r>
              <a:rPr lang="en-US" b="1" dirty="0" smtClean="0">
                <a:solidFill>
                  <a:srgbClr val="660066"/>
                </a:solidFill>
              </a:rPr>
              <a:t>Q:</a:t>
            </a:r>
            <a:r>
              <a:rPr lang="en-US" dirty="0" smtClean="0">
                <a:solidFill>
                  <a:srgbClr val="660066"/>
                </a:solidFill>
              </a:rPr>
              <a:t>  Name two examples of biotic factors and two examples of </a:t>
            </a:r>
            <a:r>
              <a:rPr lang="en-US" dirty="0" err="1" smtClean="0">
                <a:solidFill>
                  <a:srgbClr val="660066"/>
                </a:solidFill>
              </a:rPr>
              <a:t>abiotic</a:t>
            </a:r>
            <a:r>
              <a:rPr lang="en-US" dirty="0" smtClean="0">
                <a:solidFill>
                  <a:srgbClr val="660066"/>
                </a:solidFill>
              </a:rPr>
              <a:t> factors in an ecosystem.</a:t>
            </a:r>
            <a:endParaRPr lang="en-US" b="1" dirty="0">
              <a:solidFill>
                <a:srgbClr val="660066"/>
              </a:solidFill>
            </a:endParaRPr>
          </a:p>
        </p:txBody>
      </p:sp>
      <p:sp>
        <p:nvSpPr>
          <p:cNvPr id="4" name="TextBox 3"/>
          <p:cNvSpPr txBox="1"/>
          <p:nvPr/>
        </p:nvSpPr>
        <p:spPr>
          <a:xfrm>
            <a:off x="5105400" y="5486400"/>
            <a:ext cx="3200400" cy="369332"/>
          </a:xfrm>
          <a:prstGeom prst="rect">
            <a:avLst/>
          </a:prstGeom>
          <a:noFill/>
        </p:spPr>
        <p:txBody>
          <a:bodyPr wrap="square" rtlCol="0">
            <a:spAutoFit/>
          </a:bodyPr>
          <a:lstStyle/>
          <a:p>
            <a:r>
              <a:rPr lang="en-US" b="1" dirty="0" smtClean="0">
                <a:solidFill>
                  <a:srgbClr val="FFFF00"/>
                </a:solidFill>
                <a:latin typeface="Verdana" pitchFamily="34" charset="0"/>
                <a:ea typeface="Verdana" pitchFamily="34" charset="0"/>
                <a:cs typeface="Verdana" pitchFamily="34" charset="0"/>
                <a:hlinkClick r:id="rId3" action="ppaction://hlinksldjump"/>
              </a:rPr>
              <a:t>And the answer is ….</a:t>
            </a:r>
            <a:endParaRPr lang="en-US" b="1" dirty="0">
              <a:solidFill>
                <a:srgbClr val="FFFF0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66"/>
                </a:solidFill>
              </a:rPr>
              <a:t>Life Science $400</a:t>
            </a:r>
            <a:endParaRPr lang="en-US" b="1" dirty="0">
              <a:solidFill>
                <a:srgbClr val="660066"/>
              </a:solidFill>
            </a:endParaRPr>
          </a:p>
        </p:txBody>
      </p:sp>
      <p:sp>
        <p:nvSpPr>
          <p:cNvPr id="3" name="Content Placeholder 2"/>
          <p:cNvSpPr>
            <a:spLocks noGrp="1"/>
          </p:cNvSpPr>
          <p:nvPr>
            <p:ph idx="1"/>
          </p:nvPr>
        </p:nvSpPr>
        <p:spPr/>
        <p:txBody>
          <a:bodyPr/>
          <a:lstStyle/>
          <a:p>
            <a:pPr>
              <a:buNone/>
            </a:pPr>
            <a:r>
              <a:rPr lang="en-US" b="1" dirty="0" smtClean="0">
                <a:solidFill>
                  <a:srgbClr val="660066"/>
                </a:solidFill>
              </a:rPr>
              <a:t>Answer:</a:t>
            </a:r>
            <a:endParaRPr lang="en-US" dirty="0" smtClean="0">
              <a:solidFill>
                <a:srgbClr val="660066"/>
              </a:solidFill>
            </a:endParaRPr>
          </a:p>
          <a:p>
            <a:pPr>
              <a:buNone/>
            </a:pPr>
            <a:r>
              <a:rPr lang="en-US" dirty="0" smtClean="0">
                <a:solidFill>
                  <a:srgbClr val="660066"/>
                </a:solidFill>
              </a:rPr>
              <a:t>Biotic factors are things that are living: animals, plants.</a:t>
            </a:r>
          </a:p>
          <a:p>
            <a:pPr>
              <a:buNone/>
            </a:pPr>
            <a:r>
              <a:rPr lang="en-US" dirty="0" err="1" smtClean="0">
                <a:solidFill>
                  <a:srgbClr val="660066"/>
                </a:solidFill>
              </a:rPr>
              <a:t>Abiotic</a:t>
            </a:r>
            <a:r>
              <a:rPr lang="en-US" dirty="0" smtClean="0">
                <a:solidFill>
                  <a:srgbClr val="660066"/>
                </a:solidFill>
              </a:rPr>
              <a:t> factors are things that are not living: rocks, water, sky, clouds, etc.</a:t>
            </a:r>
            <a:endParaRPr lang="en-US" dirty="0">
              <a:solidFill>
                <a:srgbClr val="660066"/>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66"/>
                </a:solidFill>
              </a:rPr>
              <a:t>Life Science $500</a:t>
            </a:r>
            <a:endParaRPr lang="en-US" b="1" dirty="0">
              <a:solidFill>
                <a:srgbClr val="660066"/>
              </a:solidFill>
            </a:endParaRPr>
          </a:p>
        </p:txBody>
      </p:sp>
      <p:sp>
        <p:nvSpPr>
          <p:cNvPr id="3" name="Content Placeholder 2"/>
          <p:cNvSpPr>
            <a:spLocks noGrp="1"/>
          </p:cNvSpPr>
          <p:nvPr>
            <p:ph idx="1"/>
          </p:nvPr>
        </p:nvSpPr>
        <p:spPr/>
        <p:txBody>
          <a:bodyPr/>
          <a:lstStyle/>
          <a:p>
            <a:pPr>
              <a:buNone/>
            </a:pPr>
            <a:r>
              <a:rPr lang="en-US" b="1" dirty="0" smtClean="0">
                <a:solidFill>
                  <a:srgbClr val="660066"/>
                </a:solidFill>
              </a:rPr>
              <a:t>Q:</a:t>
            </a:r>
            <a:r>
              <a:rPr lang="en-US" dirty="0" smtClean="0">
                <a:solidFill>
                  <a:srgbClr val="660066"/>
                </a:solidFill>
              </a:rPr>
              <a:t>  In order for a recessive genetic trait to be expressed as the phenotype,  what must be true for each parent?</a:t>
            </a:r>
            <a:endParaRPr lang="en-US" b="1" dirty="0">
              <a:solidFill>
                <a:srgbClr val="660066"/>
              </a:solidFill>
            </a:endParaRPr>
          </a:p>
        </p:txBody>
      </p:sp>
      <p:sp>
        <p:nvSpPr>
          <p:cNvPr id="4" name="TextBox 3"/>
          <p:cNvSpPr txBox="1"/>
          <p:nvPr/>
        </p:nvSpPr>
        <p:spPr>
          <a:xfrm>
            <a:off x="5029200" y="5562600"/>
            <a:ext cx="3200400" cy="369332"/>
          </a:xfrm>
          <a:prstGeom prst="rect">
            <a:avLst/>
          </a:prstGeom>
          <a:noFill/>
        </p:spPr>
        <p:txBody>
          <a:bodyPr wrap="square" rtlCol="0">
            <a:spAutoFit/>
          </a:bodyPr>
          <a:lstStyle/>
          <a:p>
            <a:r>
              <a:rPr lang="en-US" b="1" dirty="0" smtClean="0">
                <a:solidFill>
                  <a:srgbClr val="FFFF00"/>
                </a:solidFill>
                <a:latin typeface="Verdana" pitchFamily="34" charset="0"/>
                <a:ea typeface="Verdana" pitchFamily="34" charset="0"/>
                <a:cs typeface="Verdana" pitchFamily="34" charset="0"/>
                <a:hlinkClick r:id="rId3" action="ppaction://hlinksldjump"/>
              </a:rPr>
              <a:t>And the answer is ….</a:t>
            </a:r>
            <a:endParaRPr lang="en-US" b="1" dirty="0">
              <a:solidFill>
                <a:srgbClr val="FFFF0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60066"/>
                </a:solidFill>
              </a:rPr>
              <a:t>Life Science $500</a:t>
            </a:r>
            <a:endParaRPr lang="en-US" b="1" dirty="0">
              <a:solidFill>
                <a:srgbClr val="660066"/>
              </a:solidFill>
            </a:endParaRPr>
          </a:p>
        </p:txBody>
      </p:sp>
      <p:sp>
        <p:nvSpPr>
          <p:cNvPr id="3" name="Content Placeholder 2"/>
          <p:cNvSpPr>
            <a:spLocks noGrp="1"/>
          </p:cNvSpPr>
          <p:nvPr>
            <p:ph idx="1"/>
          </p:nvPr>
        </p:nvSpPr>
        <p:spPr/>
        <p:txBody>
          <a:bodyPr/>
          <a:lstStyle/>
          <a:p>
            <a:pPr>
              <a:buNone/>
            </a:pPr>
            <a:r>
              <a:rPr lang="en-US" b="1" dirty="0" smtClean="0">
                <a:solidFill>
                  <a:srgbClr val="660066"/>
                </a:solidFill>
              </a:rPr>
              <a:t>Answer:</a:t>
            </a:r>
            <a:r>
              <a:rPr lang="en-US" dirty="0" smtClean="0">
                <a:solidFill>
                  <a:srgbClr val="660066"/>
                </a:solidFill>
              </a:rPr>
              <a:t>  </a:t>
            </a:r>
          </a:p>
          <a:p>
            <a:pPr>
              <a:buNone/>
            </a:pPr>
            <a:r>
              <a:rPr lang="en-US" dirty="0" smtClean="0">
                <a:solidFill>
                  <a:srgbClr val="660066"/>
                </a:solidFill>
              </a:rPr>
              <a:t>Each parent must have at least one allele for the recessive trait in order for it to be the phenotype of the offspring.</a:t>
            </a:r>
            <a:endParaRPr lang="en-US" dirty="0">
              <a:solidFill>
                <a:srgbClr val="660066"/>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Chemistry $100</a:t>
            </a:r>
            <a:endParaRPr lang="en-US" b="1" dirty="0">
              <a:solidFill>
                <a:srgbClr val="C00000"/>
              </a:solidFill>
            </a:endParaRPr>
          </a:p>
        </p:txBody>
      </p:sp>
      <p:sp>
        <p:nvSpPr>
          <p:cNvPr id="3" name="Content Placeholder 2"/>
          <p:cNvSpPr>
            <a:spLocks noGrp="1"/>
          </p:cNvSpPr>
          <p:nvPr>
            <p:ph idx="1"/>
          </p:nvPr>
        </p:nvSpPr>
        <p:spPr/>
        <p:txBody>
          <a:bodyPr/>
          <a:lstStyle/>
          <a:p>
            <a:pPr>
              <a:buNone/>
            </a:pPr>
            <a:r>
              <a:rPr lang="en-US" b="1" dirty="0" smtClean="0">
                <a:solidFill>
                  <a:srgbClr val="C00000"/>
                </a:solidFill>
              </a:rPr>
              <a:t>Q:</a:t>
            </a:r>
            <a:r>
              <a:rPr lang="en-US" dirty="0" smtClean="0">
                <a:solidFill>
                  <a:srgbClr val="C00000"/>
                </a:solidFill>
              </a:rPr>
              <a:t>  Which of the following part of an atom has a negative charge:  proton, electron, or neutron?</a:t>
            </a:r>
            <a:endParaRPr lang="en-US" b="1" dirty="0">
              <a:solidFill>
                <a:srgbClr val="C00000"/>
              </a:solidFill>
            </a:endParaRPr>
          </a:p>
        </p:txBody>
      </p:sp>
      <p:sp>
        <p:nvSpPr>
          <p:cNvPr id="4" name="TextBox 3"/>
          <p:cNvSpPr txBox="1"/>
          <p:nvPr/>
        </p:nvSpPr>
        <p:spPr>
          <a:xfrm>
            <a:off x="5257800" y="5486400"/>
            <a:ext cx="3200400" cy="369332"/>
          </a:xfrm>
          <a:prstGeom prst="rect">
            <a:avLst/>
          </a:prstGeom>
          <a:noFill/>
        </p:spPr>
        <p:txBody>
          <a:bodyPr wrap="square" rtlCol="0">
            <a:spAutoFit/>
          </a:bodyPr>
          <a:lstStyle/>
          <a:p>
            <a:r>
              <a:rPr lang="en-US" b="1" dirty="0" smtClean="0">
                <a:solidFill>
                  <a:srgbClr val="C00000"/>
                </a:solidFill>
                <a:latin typeface="Verdana" pitchFamily="34" charset="0"/>
                <a:ea typeface="Verdana" pitchFamily="34" charset="0"/>
                <a:cs typeface="Verdana" pitchFamily="34" charset="0"/>
                <a:hlinkClick r:id="rId3" action="ppaction://hlinksldjump"/>
              </a:rPr>
              <a:t>And the answer is ….</a:t>
            </a:r>
            <a:endParaRPr lang="en-US" b="1" dirty="0">
              <a:solidFill>
                <a:srgbClr val="C0000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Chemistry $100</a:t>
            </a:r>
            <a:endParaRPr lang="en-US" b="1" dirty="0">
              <a:solidFill>
                <a:srgbClr val="C00000"/>
              </a:solidFill>
            </a:endParaRPr>
          </a:p>
        </p:txBody>
      </p:sp>
      <p:sp>
        <p:nvSpPr>
          <p:cNvPr id="3" name="Content Placeholder 2"/>
          <p:cNvSpPr>
            <a:spLocks noGrp="1"/>
          </p:cNvSpPr>
          <p:nvPr>
            <p:ph idx="1"/>
          </p:nvPr>
        </p:nvSpPr>
        <p:spPr/>
        <p:txBody>
          <a:bodyPr/>
          <a:lstStyle/>
          <a:p>
            <a:pPr>
              <a:buNone/>
            </a:pPr>
            <a:r>
              <a:rPr lang="en-US" b="1" dirty="0" smtClean="0">
                <a:solidFill>
                  <a:srgbClr val="C00000"/>
                </a:solidFill>
              </a:rPr>
              <a:t>A: </a:t>
            </a:r>
            <a:r>
              <a:rPr lang="en-US" dirty="0" smtClean="0">
                <a:solidFill>
                  <a:srgbClr val="C00000"/>
                </a:solidFill>
              </a:rPr>
              <a:t> </a:t>
            </a:r>
          </a:p>
          <a:p>
            <a:pPr>
              <a:buNone/>
            </a:pPr>
            <a:r>
              <a:rPr lang="en-US" dirty="0" smtClean="0">
                <a:solidFill>
                  <a:srgbClr val="C00000"/>
                </a:solidFill>
              </a:rPr>
              <a:t> </a:t>
            </a:r>
            <a:r>
              <a:rPr lang="en-US" dirty="0" smtClean="0">
                <a:solidFill>
                  <a:srgbClr val="C00000"/>
                </a:solidFill>
              </a:rPr>
              <a:t>  </a:t>
            </a:r>
            <a:r>
              <a:rPr lang="en-US" dirty="0" smtClean="0">
                <a:solidFill>
                  <a:srgbClr val="C00000"/>
                </a:solidFill>
              </a:rPr>
              <a:t>Electron has a negative (-) charge.</a:t>
            </a:r>
          </a:p>
          <a:p>
            <a:pPr>
              <a:buNone/>
            </a:pPr>
            <a:r>
              <a:rPr lang="en-US" b="1" dirty="0" smtClean="0">
                <a:solidFill>
                  <a:srgbClr val="C00000"/>
                </a:solidFill>
              </a:rPr>
              <a:t>	</a:t>
            </a:r>
            <a:r>
              <a:rPr lang="en-US" b="1" dirty="0" smtClean="0">
                <a:solidFill>
                  <a:srgbClr val="C00000"/>
                </a:solidFill>
              </a:rPr>
              <a:t> </a:t>
            </a:r>
            <a:r>
              <a:rPr lang="en-US" dirty="0" smtClean="0">
                <a:solidFill>
                  <a:srgbClr val="C00000"/>
                </a:solidFill>
              </a:rPr>
              <a:t>Proton has a positive (+) charge.</a:t>
            </a:r>
          </a:p>
          <a:p>
            <a:pPr>
              <a:buNone/>
            </a:pPr>
            <a:r>
              <a:rPr lang="en-US" b="1" dirty="0" smtClean="0">
                <a:solidFill>
                  <a:srgbClr val="C00000"/>
                </a:solidFill>
              </a:rPr>
              <a:t>	</a:t>
            </a:r>
            <a:r>
              <a:rPr lang="en-US" b="1" dirty="0" smtClean="0">
                <a:solidFill>
                  <a:srgbClr val="C00000"/>
                </a:solidFill>
              </a:rPr>
              <a:t> </a:t>
            </a:r>
            <a:r>
              <a:rPr lang="en-US" dirty="0" smtClean="0">
                <a:solidFill>
                  <a:srgbClr val="C00000"/>
                </a:solidFill>
              </a:rPr>
              <a:t>Neutron has a neutral (zero) charge.</a:t>
            </a:r>
            <a:endParaRPr lang="en-US" b="1" dirty="0">
              <a:solidFill>
                <a:srgbClr val="C00000"/>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Chemistry $200</a:t>
            </a:r>
            <a:endParaRPr lang="en-US" b="1" dirty="0">
              <a:solidFill>
                <a:srgbClr val="C00000"/>
              </a:solidFill>
            </a:endParaRPr>
          </a:p>
        </p:txBody>
      </p:sp>
      <p:sp>
        <p:nvSpPr>
          <p:cNvPr id="3" name="Content Placeholder 2"/>
          <p:cNvSpPr>
            <a:spLocks noGrp="1"/>
          </p:cNvSpPr>
          <p:nvPr>
            <p:ph idx="1"/>
          </p:nvPr>
        </p:nvSpPr>
        <p:spPr>
          <a:prstGeom prst="rect">
            <a:avLst/>
          </a:prstGeom>
        </p:spPr>
        <p:txBody>
          <a:bodyPr/>
          <a:lstStyle/>
          <a:p>
            <a:pPr>
              <a:buNone/>
            </a:pPr>
            <a:r>
              <a:rPr lang="en-US" b="1" dirty="0" smtClean="0">
                <a:solidFill>
                  <a:srgbClr val="C00000"/>
                </a:solidFill>
              </a:rPr>
              <a:t>Q:</a:t>
            </a:r>
            <a:r>
              <a:rPr lang="en-US" dirty="0" smtClean="0">
                <a:solidFill>
                  <a:srgbClr val="C00000"/>
                </a:solidFill>
              </a:rPr>
              <a:t> For the element carbon, identify the atomic number, the atomic symbol, and the atomic mass in the picture below:</a:t>
            </a:r>
          </a:p>
          <a:p>
            <a:pPr>
              <a:buNone/>
            </a:pPr>
            <a:endParaRPr lang="en-US" b="1" dirty="0">
              <a:solidFill>
                <a:srgbClr val="C00000"/>
              </a:solidFill>
            </a:endParaRPr>
          </a:p>
        </p:txBody>
      </p:sp>
      <p:sp>
        <p:nvSpPr>
          <p:cNvPr id="4" name="TextBox 3"/>
          <p:cNvSpPr txBox="1"/>
          <p:nvPr/>
        </p:nvSpPr>
        <p:spPr>
          <a:xfrm>
            <a:off x="5181600" y="5486400"/>
            <a:ext cx="3200400" cy="369332"/>
          </a:xfrm>
          <a:prstGeom prst="rect">
            <a:avLst/>
          </a:prstGeom>
          <a:noFill/>
        </p:spPr>
        <p:txBody>
          <a:bodyPr wrap="square" rtlCol="0">
            <a:spAutoFit/>
          </a:bodyPr>
          <a:lstStyle/>
          <a:p>
            <a:r>
              <a:rPr lang="en-US" b="1" dirty="0" smtClean="0">
                <a:solidFill>
                  <a:srgbClr val="C00000"/>
                </a:solidFill>
                <a:latin typeface="Verdana" pitchFamily="34" charset="0"/>
                <a:ea typeface="Verdana" pitchFamily="34" charset="0"/>
                <a:cs typeface="Verdana" pitchFamily="34" charset="0"/>
                <a:hlinkClick r:id="rId3" action="ppaction://hlinksldjump"/>
              </a:rPr>
              <a:t>And the answer is ….</a:t>
            </a:r>
            <a:endParaRPr lang="en-US" b="1" dirty="0">
              <a:solidFill>
                <a:srgbClr val="C00000"/>
              </a:solidFill>
              <a:latin typeface="Verdana" pitchFamily="34" charset="0"/>
              <a:ea typeface="Verdana" pitchFamily="34" charset="0"/>
              <a:cs typeface="Verdana" pitchFamily="34" charset="0"/>
            </a:endParaRPr>
          </a:p>
        </p:txBody>
      </p:sp>
      <p:grpSp>
        <p:nvGrpSpPr>
          <p:cNvPr id="9" name="Group 8"/>
          <p:cNvGrpSpPr/>
          <p:nvPr/>
        </p:nvGrpSpPr>
        <p:grpSpPr>
          <a:xfrm>
            <a:off x="3352800" y="3657600"/>
            <a:ext cx="1828800" cy="1981200"/>
            <a:chOff x="3352800" y="3657600"/>
            <a:chExt cx="1828800" cy="1981200"/>
          </a:xfrm>
        </p:grpSpPr>
        <p:sp>
          <p:nvSpPr>
            <p:cNvPr id="5" name="Rectangle 4"/>
            <p:cNvSpPr/>
            <p:nvPr/>
          </p:nvSpPr>
          <p:spPr>
            <a:xfrm>
              <a:off x="3352800" y="3657600"/>
              <a:ext cx="1828800" cy="1981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0" y="3657600"/>
              <a:ext cx="914400" cy="523220"/>
            </a:xfrm>
            <a:prstGeom prst="rect">
              <a:avLst/>
            </a:prstGeom>
            <a:noFill/>
          </p:spPr>
          <p:txBody>
            <a:bodyPr wrap="square" rtlCol="0">
              <a:spAutoFit/>
            </a:bodyPr>
            <a:lstStyle/>
            <a:p>
              <a:pPr algn="ctr"/>
              <a:r>
                <a:rPr lang="en-US" sz="2800" dirty="0" smtClean="0"/>
                <a:t>6</a:t>
              </a:r>
              <a:endParaRPr lang="en-US" sz="2800" dirty="0"/>
            </a:p>
          </p:txBody>
        </p:sp>
        <p:sp>
          <p:nvSpPr>
            <p:cNvPr id="7" name="TextBox 6"/>
            <p:cNvSpPr txBox="1"/>
            <p:nvPr/>
          </p:nvSpPr>
          <p:spPr>
            <a:xfrm>
              <a:off x="3619500" y="4953000"/>
              <a:ext cx="1295400" cy="523220"/>
            </a:xfrm>
            <a:prstGeom prst="rect">
              <a:avLst/>
            </a:prstGeom>
            <a:noFill/>
          </p:spPr>
          <p:txBody>
            <a:bodyPr wrap="square" rtlCol="0">
              <a:spAutoFit/>
            </a:bodyPr>
            <a:lstStyle/>
            <a:p>
              <a:pPr algn="ctr"/>
              <a:r>
                <a:rPr lang="en-US" sz="2800" dirty="0" smtClean="0"/>
                <a:t>12.01</a:t>
              </a:r>
              <a:endParaRPr lang="en-US" sz="2800" dirty="0"/>
            </a:p>
          </p:txBody>
        </p:sp>
        <p:sp>
          <p:nvSpPr>
            <p:cNvPr id="8" name="TextBox 7"/>
            <p:cNvSpPr txBox="1"/>
            <p:nvPr/>
          </p:nvSpPr>
          <p:spPr>
            <a:xfrm>
              <a:off x="3886200" y="4267200"/>
              <a:ext cx="762000" cy="646331"/>
            </a:xfrm>
            <a:prstGeom prst="rect">
              <a:avLst/>
            </a:prstGeom>
            <a:noFill/>
          </p:spPr>
          <p:txBody>
            <a:bodyPr wrap="square" rtlCol="0">
              <a:spAutoFit/>
            </a:bodyPr>
            <a:lstStyle/>
            <a:p>
              <a:pPr algn="ctr"/>
              <a:r>
                <a:rPr lang="en-US" sz="3600" b="1" dirty="0" smtClean="0"/>
                <a:t>C</a:t>
              </a:r>
              <a:endParaRPr lang="en-US" sz="3600" b="1" dirty="0"/>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Chemistry $200</a:t>
            </a:r>
            <a:endParaRPr lang="en-US" b="1" dirty="0">
              <a:solidFill>
                <a:srgbClr val="C00000"/>
              </a:solidFill>
            </a:endParaRPr>
          </a:p>
        </p:txBody>
      </p:sp>
      <p:sp>
        <p:nvSpPr>
          <p:cNvPr id="3" name="Content Placeholder 2"/>
          <p:cNvSpPr>
            <a:spLocks noGrp="1"/>
          </p:cNvSpPr>
          <p:nvPr>
            <p:ph idx="1"/>
          </p:nvPr>
        </p:nvSpPr>
        <p:spPr/>
        <p:txBody>
          <a:bodyPr/>
          <a:lstStyle/>
          <a:p>
            <a:pPr>
              <a:buNone/>
            </a:pPr>
            <a:r>
              <a:rPr lang="en-US" b="1" dirty="0" smtClean="0">
                <a:solidFill>
                  <a:srgbClr val="C00000"/>
                </a:solidFill>
              </a:rPr>
              <a:t>A:</a:t>
            </a:r>
            <a:r>
              <a:rPr lang="en-US" dirty="0" smtClean="0">
                <a:solidFill>
                  <a:srgbClr val="C00000"/>
                </a:solidFill>
              </a:rPr>
              <a:t/>
            </a:r>
            <a:br>
              <a:rPr lang="en-US" dirty="0" smtClean="0">
                <a:solidFill>
                  <a:srgbClr val="C00000"/>
                </a:solidFill>
              </a:rPr>
            </a:br>
            <a:r>
              <a:rPr lang="en-US" dirty="0" smtClean="0">
                <a:solidFill>
                  <a:srgbClr val="C00000"/>
                </a:solidFill>
              </a:rPr>
              <a:t>The atomic number is 6 (on top), the atomic mass is 12.01 (on bottom), and the atomic symbol is C (in center).</a:t>
            </a:r>
            <a:endParaRPr lang="en-US" b="1" dirty="0">
              <a:solidFill>
                <a:srgbClr val="C00000"/>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grpSp>
        <p:nvGrpSpPr>
          <p:cNvPr id="4" name="Group 5"/>
          <p:cNvGrpSpPr/>
          <p:nvPr/>
        </p:nvGrpSpPr>
        <p:grpSpPr>
          <a:xfrm>
            <a:off x="3505200" y="3886200"/>
            <a:ext cx="1828800" cy="1981200"/>
            <a:chOff x="3352800" y="3657600"/>
            <a:chExt cx="1828800" cy="1981200"/>
          </a:xfrm>
        </p:grpSpPr>
        <p:sp>
          <p:nvSpPr>
            <p:cNvPr id="7" name="Rectangle 6"/>
            <p:cNvSpPr/>
            <p:nvPr/>
          </p:nvSpPr>
          <p:spPr>
            <a:xfrm>
              <a:off x="3352800" y="3657600"/>
              <a:ext cx="1828800" cy="1981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0" y="3657600"/>
              <a:ext cx="914400" cy="523220"/>
            </a:xfrm>
            <a:prstGeom prst="rect">
              <a:avLst/>
            </a:prstGeom>
            <a:noFill/>
          </p:spPr>
          <p:txBody>
            <a:bodyPr wrap="square" rtlCol="0">
              <a:spAutoFit/>
            </a:bodyPr>
            <a:lstStyle/>
            <a:p>
              <a:pPr algn="ctr"/>
              <a:r>
                <a:rPr lang="en-US" sz="2800" dirty="0" smtClean="0"/>
                <a:t>6</a:t>
              </a:r>
              <a:endParaRPr lang="en-US" sz="2800" dirty="0"/>
            </a:p>
          </p:txBody>
        </p:sp>
        <p:sp>
          <p:nvSpPr>
            <p:cNvPr id="9" name="TextBox 8"/>
            <p:cNvSpPr txBox="1"/>
            <p:nvPr/>
          </p:nvSpPr>
          <p:spPr>
            <a:xfrm>
              <a:off x="3619500" y="4953000"/>
              <a:ext cx="1295400" cy="523220"/>
            </a:xfrm>
            <a:prstGeom prst="rect">
              <a:avLst/>
            </a:prstGeom>
            <a:noFill/>
          </p:spPr>
          <p:txBody>
            <a:bodyPr wrap="square" rtlCol="0">
              <a:spAutoFit/>
            </a:bodyPr>
            <a:lstStyle/>
            <a:p>
              <a:pPr algn="ctr"/>
              <a:r>
                <a:rPr lang="en-US" sz="2800" dirty="0" smtClean="0"/>
                <a:t>12.01</a:t>
              </a:r>
              <a:endParaRPr lang="en-US" sz="2800" dirty="0"/>
            </a:p>
          </p:txBody>
        </p:sp>
        <p:sp>
          <p:nvSpPr>
            <p:cNvPr id="10" name="TextBox 9"/>
            <p:cNvSpPr txBox="1"/>
            <p:nvPr/>
          </p:nvSpPr>
          <p:spPr>
            <a:xfrm>
              <a:off x="3886200" y="4267200"/>
              <a:ext cx="762000" cy="646331"/>
            </a:xfrm>
            <a:prstGeom prst="rect">
              <a:avLst/>
            </a:prstGeom>
            <a:noFill/>
          </p:spPr>
          <p:txBody>
            <a:bodyPr wrap="square" rtlCol="0">
              <a:spAutoFit/>
            </a:bodyPr>
            <a:lstStyle/>
            <a:p>
              <a:pPr algn="ctr"/>
              <a:r>
                <a:rPr lang="en-US" sz="3600" b="1" dirty="0" smtClean="0"/>
                <a:t>C</a:t>
              </a:r>
              <a:endParaRPr lang="en-US" sz="3600" b="1" dirty="0"/>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Chemistry $300</a:t>
            </a:r>
            <a:endParaRPr lang="en-US" b="1" dirty="0">
              <a:solidFill>
                <a:srgbClr val="C00000"/>
              </a:solidFill>
            </a:endParaRPr>
          </a:p>
        </p:txBody>
      </p:sp>
      <p:sp>
        <p:nvSpPr>
          <p:cNvPr id="3" name="Content Placeholder 2"/>
          <p:cNvSpPr>
            <a:spLocks noGrp="1"/>
          </p:cNvSpPr>
          <p:nvPr>
            <p:ph idx="1"/>
          </p:nvPr>
        </p:nvSpPr>
        <p:spPr/>
        <p:txBody>
          <a:bodyPr/>
          <a:lstStyle/>
          <a:p>
            <a:pPr>
              <a:buNone/>
            </a:pPr>
            <a:r>
              <a:rPr lang="en-US" b="1" dirty="0" smtClean="0">
                <a:solidFill>
                  <a:srgbClr val="C00000"/>
                </a:solidFill>
              </a:rPr>
              <a:t>Q:</a:t>
            </a:r>
            <a:r>
              <a:rPr lang="en-US" dirty="0" smtClean="0">
                <a:solidFill>
                  <a:srgbClr val="C00000"/>
                </a:solidFill>
              </a:rPr>
              <a:t> </a:t>
            </a:r>
            <a:br>
              <a:rPr lang="en-US" dirty="0" smtClean="0">
                <a:solidFill>
                  <a:srgbClr val="C00000"/>
                </a:solidFill>
              </a:rPr>
            </a:br>
            <a:r>
              <a:rPr lang="en-US" dirty="0" smtClean="0">
                <a:solidFill>
                  <a:srgbClr val="C00000"/>
                </a:solidFill>
              </a:rPr>
              <a:t>Part A: When valence electrons are transferred from one atom to another, what kind of bond is formed?</a:t>
            </a:r>
            <a:br>
              <a:rPr lang="en-US" dirty="0" smtClean="0">
                <a:solidFill>
                  <a:srgbClr val="C00000"/>
                </a:solidFill>
              </a:rPr>
            </a:br>
            <a:r>
              <a:rPr lang="en-US" dirty="0" smtClean="0">
                <a:solidFill>
                  <a:srgbClr val="C00000"/>
                </a:solidFill>
              </a:rPr>
              <a:t>Part B:  When atoms share valence electrons, what kind of bond is formed?</a:t>
            </a:r>
            <a:endParaRPr lang="en-US" b="1" dirty="0">
              <a:solidFill>
                <a:srgbClr val="C00000"/>
              </a:solidFill>
            </a:endParaRPr>
          </a:p>
        </p:txBody>
      </p:sp>
      <p:sp>
        <p:nvSpPr>
          <p:cNvPr id="4" name="TextBox 3"/>
          <p:cNvSpPr txBox="1"/>
          <p:nvPr/>
        </p:nvSpPr>
        <p:spPr>
          <a:xfrm>
            <a:off x="5105400" y="5334000"/>
            <a:ext cx="3200400" cy="369332"/>
          </a:xfrm>
          <a:prstGeom prst="rect">
            <a:avLst/>
          </a:prstGeom>
          <a:noFill/>
        </p:spPr>
        <p:txBody>
          <a:bodyPr wrap="square" rtlCol="0">
            <a:spAutoFit/>
          </a:bodyPr>
          <a:lstStyle/>
          <a:p>
            <a:r>
              <a:rPr lang="en-US" b="1" dirty="0" smtClean="0">
                <a:solidFill>
                  <a:srgbClr val="C00000"/>
                </a:solidFill>
                <a:latin typeface="Verdana" pitchFamily="34" charset="0"/>
                <a:ea typeface="Verdana" pitchFamily="34" charset="0"/>
                <a:cs typeface="Verdana" pitchFamily="34" charset="0"/>
                <a:hlinkClick r:id="rId3" action="ppaction://hlinksldjump"/>
              </a:rPr>
              <a:t>And the answer is ….</a:t>
            </a:r>
            <a:endParaRPr lang="en-US" b="1" dirty="0">
              <a:solidFill>
                <a:srgbClr val="C0000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i="1" dirty="0" smtClean="0"/>
              <a:t>J-Sci Directions</a:t>
            </a:r>
            <a:endParaRPr lang="en-US" b="1" i="1" dirty="0"/>
          </a:p>
        </p:txBody>
      </p:sp>
      <p:sp>
        <p:nvSpPr>
          <p:cNvPr id="3" name="Content Placeholder 2"/>
          <p:cNvSpPr>
            <a:spLocks noGrp="1"/>
          </p:cNvSpPr>
          <p:nvPr>
            <p:ph idx="1"/>
          </p:nvPr>
        </p:nvSpPr>
        <p:spPr>
          <a:xfrm>
            <a:off x="457200" y="1295400"/>
            <a:ext cx="8229600" cy="4114799"/>
          </a:xfrm>
        </p:spPr>
        <p:txBody>
          <a:bodyPr>
            <a:normAutofit fontScale="85000" lnSpcReduction="20000"/>
          </a:bodyPr>
          <a:lstStyle/>
          <a:p>
            <a:pPr>
              <a:buFont typeface="Wingdings" pitchFamily="2" charset="2"/>
              <a:buChar char="v"/>
            </a:pPr>
            <a:r>
              <a:rPr lang="en-US" sz="2800" dirty="0" smtClean="0">
                <a:solidFill>
                  <a:schemeClr val="bg1"/>
                </a:solidFill>
              </a:rPr>
              <a:t>Select any question. Follow the links to the answers. Each answer directs you back to the main board.</a:t>
            </a:r>
            <a:br>
              <a:rPr lang="en-US" sz="2800" dirty="0" smtClean="0">
                <a:solidFill>
                  <a:schemeClr val="bg1"/>
                </a:solidFill>
              </a:rPr>
            </a:br>
            <a:endParaRPr lang="en-US" sz="2800" dirty="0" smtClean="0">
              <a:solidFill>
                <a:schemeClr val="bg1"/>
              </a:solidFill>
            </a:endParaRPr>
          </a:p>
          <a:p>
            <a:pPr>
              <a:buFont typeface="Wingdings" pitchFamily="2" charset="2"/>
              <a:buChar char="v"/>
            </a:pPr>
            <a:r>
              <a:rPr lang="en-US" sz="2800" dirty="0" smtClean="0">
                <a:solidFill>
                  <a:schemeClr val="bg1"/>
                </a:solidFill>
              </a:rPr>
              <a:t>Want more information about a topic? Select any  column name for a link to more info about that Science area.</a:t>
            </a:r>
            <a:br>
              <a:rPr lang="en-US" sz="2800" dirty="0" smtClean="0">
                <a:solidFill>
                  <a:schemeClr val="bg1"/>
                </a:solidFill>
              </a:rPr>
            </a:br>
            <a:endParaRPr lang="en-US" sz="2800" dirty="0" smtClean="0">
              <a:solidFill>
                <a:schemeClr val="bg1"/>
              </a:solidFill>
            </a:endParaRPr>
          </a:p>
          <a:p>
            <a:pPr>
              <a:buFont typeface="Wingdings" pitchFamily="2" charset="2"/>
              <a:buChar char="v"/>
            </a:pPr>
            <a:r>
              <a:rPr lang="en-US" sz="2800" dirty="0" smtClean="0">
                <a:solidFill>
                  <a:schemeClr val="bg1"/>
                </a:solidFill>
              </a:rPr>
              <a:t>Play more than once! Keep score to track your improvement.</a:t>
            </a:r>
            <a:br>
              <a:rPr lang="en-US" sz="2800" dirty="0" smtClean="0">
                <a:solidFill>
                  <a:schemeClr val="bg1"/>
                </a:solidFill>
              </a:rPr>
            </a:br>
            <a:endParaRPr lang="en-US" sz="2800" dirty="0" smtClean="0">
              <a:solidFill>
                <a:schemeClr val="bg1"/>
              </a:solidFill>
            </a:endParaRPr>
          </a:p>
          <a:p>
            <a:pPr>
              <a:buFont typeface="Wingdings" pitchFamily="2" charset="2"/>
              <a:buChar char="v"/>
            </a:pPr>
            <a:r>
              <a:rPr lang="en-US" sz="2800" dirty="0" smtClean="0">
                <a:solidFill>
                  <a:schemeClr val="bg1"/>
                </a:solidFill>
              </a:rPr>
              <a:t>Have fun!</a:t>
            </a:r>
          </a:p>
        </p:txBody>
      </p:sp>
      <p:sp>
        <p:nvSpPr>
          <p:cNvPr id="4" name="Right Arrow 3">
            <a:hlinkClick r:id="rId2" action="ppaction://hlinksldjump"/>
          </p:cNvPr>
          <p:cNvSpPr/>
          <p:nvPr/>
        </p:nvSpPr>
        <p:spPr>
          <a:xfrm>
            <a:off x="6553200" y="5334000"/>
            <a:ext cx="2133600" cy="1143000"/>
          </a:xfrm>
          <a:prstGeom prst="rightArrow">
            <a:avLst/>
          </a:prstGeom>
          <a:solidFill>
            <a:srgbClr val="FFFF00"/>
          </a:solidFill>
          <a:effectLst>
            <a:innerShdw blurRad="63500" dist="50800" dir="27000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Chemistry $300</a:t>
            </a:r>
            <a:endParaRPr lang="en-US" b="1" dirty="0">
              <a:solidFill>
                <a:srgbClr val="C00000"/>
              </a:solidFill>
            </a:endParaRPr>
          </a:p>
        </p:txBody>
      </p:sp>
      <p:sp>
        <p:nvSpPr>
          <p:cNvPr id="3" name="Content Placeholder 2"/>
          <p:cNvSpPr>
            <a:spLocks noGrp="1"/>
          </p:cNvSpPr>
          <p:nvPr>
            <p:ph idx="1"/>
          </p:nvPr>
        </p:nvSpPr>
        <p:spPr/>
        <p:txBody>
          <a:bodyPr/>
          <a:lstStyle/>
          <a:p>
            <a:pPr>
              <a:buNone/>
            </a:pPr>
            <a:r>
              <a:rPr lang="en-US" b="1" dirty="0" smtClean="0">
                <a:solidFill>
                  <a:srgbClr val="C00000"/>
                </a:solidFill>
              </a:rPr>
              <a:t>A:</a:t>
            </a:r>
            <a:r>
              <a:rPr lang="en-US" dirty="0" smtClean="0">
                <a:solidFill>
                  <a:srgbClr val="C00000"/>
                </a:solidFill>
              </a:rPr>
              <a:t>  </a:t>
            </a:r>
          </a:p>
          <a:p>
            <a:pPr>
              <a:buNone/>
            </a:pPr>
            <a:r>
              <a:rPr lang="en-US" dirty="0" smtClean="0">
                <a:solidFill>
                  <a:srgbClr val="C00000"/>
                </a:solidFill>
              </a:rPr>
              <a:t>Part A:  Ionic bonds </a:t>
            </a:r>
            <a:endParaRPr lang="en-US" dirty="0" smtClean="0">
              <a:solidFill>
                <a:srgbClr val="C00000"/>
              </a:solidFill>
            </a:endParaRPr>
          </a:p>
          <a:p>
            <a:pPr>
              <a:buNone/>
            </a:pPr>
            <a:r>
              <a:rPr lang="en-US" dirty="0" smtClean="0">
                <a:solidFill>
                  <a:srgbClr val="C00000"/>
                </a:solidFill>
              </a:rPr>
              <a:t>Part B:  Covalent bonds.</a:t>
            </a:r>
            <a:endParaRPr lang="en-US" dirty="0" smtClean="0">
              <a:solidFill>
                <a:srgbClr val="C00000"/>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Chemistry $400</a:t>
            </a:r>
            <a:endParaRPr lang="en-US" b="1" dirty="0">
              <a:solidFill>
                <a:srgbClr val="C00000"/>
              </a:solidFill>
            </a:endParaRPr>
          </a:p>
        </p:txBody>
      </p:sp>
      <p:sp>
        <p:nvSpPr>
          <p:cNvPr id="3" name="Content Placeholder 2"/>
          <p:cNvSpPr>
            <a:spLocks noGrp="1"/>
          </p:cNvSpPr>
          <p:nvPr>
            <p:ph idx="1"/>
          </p:nvPr>
        </p:nvSpPr>
        <p:spPr/>
        <p:txBody>
          <a:bodyPr/>
          <a:lstStyle/>
          <a:p>
            <a:pPr>
              <a:buNone/>
            </a:pPr>
            <a:r>
              <a:rPr lang="en-US" b="1" dirty="0" smtClean="0">
                <a:solidFill>
                  <a:srgbClr val="C00000"/>
                </a:solidFill>
              </a:rPr>
              <a:t>Q: </a:t>
            </a:r>
            <a:r>
              <a:rPr lang="en-US" dirty="0" smtClean="0">
                <a:solidFill>
                  <a:srgbClr val="C00000"/>
                </a:solidFill>
              </a:rPr>
              <a:t>  </a:t>
            </a:r>
            <a:br>
              <a:rPr lang="en-US" dirty="0" smtClean="0">
                <a:solidFill>
                  <a:srgbClr val="C00000"/>
                </a:solidFill>
              </a:rPr>
            </a:br>
            <a:r>
              <a:rPr lang="en-US" dirty="0" smtClean="0">
                <a:solidFill>
                  <a:srgbClr val="C00000"/>
                </a:solidFill>
              </a:rPr>
              <a:t>What combination of reactants is likely to form an ionic bond?</a:t>
            </a:r>
            <a:endParaRPr lang="en-US" b="1" dirty="0">
              <a:solidFill>
                <a:srgbClr val="C00000"/>
              </a:solidFill>
            </a:endParaRPr>
          </a:p>
        </p:txBody>
      </p:sp>
      <p:sp>
        <p:nvSpPr>
          <p:cNvPr id="4" name="TextBox 3"/>
          <p:cNvSpPr txBox="1"/>
          <p:nvPr/>
        </p:nvSpPr>
        <p:spPr>
          <a:xfrm>
            <a:off x="5029200" y="5486400"/>
            <a:ext cx="3200400" cy="369332"/>
          </a:xfrm>
          <a:prstGeom prst="rect">
            <a:avLst/>
          </a:prstGeom>
          <a:noFill/>
        </p:spPr>
        <p:txBody>
          <a:bodyPr wrap="square" rtlCol="0">
            <a:spAutoFit/>
          </a:bodyPr>
          <a:lstStyle/>
          <a:p>
            <a:r>
              <a:rPr lang="en-US" b="1" dirty="0" smtClean="0">
                <a:solidFill>
                  <a:srgbClr val="C00000"/>
                </a:solidFill>
                <a:latin typeface="Verdana" pitchFamily="34" charset="0"/>
                <a:ea typeface="Verdana" pitchFamily="34" charset="0"/>
                <a:cs typeface="Verdana" pitchFamily="34" charset="0"/>
                <a:hlinkClick r:id="rId3" action="ppaction://hlinksldjump"/>
              </a:rPr>
              <a:t>And the answer is ….</a:t>
            </a:r>
            <a:endParaRPr lang="en-US" b="1" dirty="0">
              <a:solidFill>
                <a:srgbClr val="C0000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Chemistry $400</a:t>
            </a:r>
            <a:endParaRPr lang="en-US" b="1" dirty="0">
              <a:solidFill>
                <a:srgbClr val="C00000"/>
              </a:solidFill>
            </a:endParaRPr>
          </a:p>
        </p:txBody>
      </p:sp>
      <p:sp>
        <p:nvSpPr>
          <p:cNvPr id="3" name="Content Placeholder 2"/>
          <p:cNvSpPr>
            <a:spLocks noGrp="1"/>
          </p:cNvSpPr>
          <p:nvPr>
            <p:ph idx="1"/>
          </p:nvPr>
        </p:nvSpPr>
        <p:spPr/>
        <p:txBody>
          <a:bodyPr/>
          <a:lstStyle/>
          <a:p>
            <a:pPr>
              <a:buNone/>
            </a:pPr>
            <a:r>
              <a:rPr lang="en-US" b="1" dirty="0" smtClean="0">
                <a:solidFill>
                  <a:srgbClr val="C00000"/>
                </a:solidFill>
              </a:rPr>
              <a:t>A:</a:t>
            </a:r>
            <a:r>
              <a:rPr lang="en-US" dirty="0" smtClean="0">
                <a:solidFill>
                  <a:srgbClr val="C00000"/>
                </a:solidFill>
              </a:rPr>
              <a:t> </a:t>
            </a:r>
          </a:p>
          <a:p>
            <a:pPr>
              <a:buNone/>
            </a:pPr>
            <a:r>
              <a:rPr lang="en-US" dirty="0" smtClean="0">
                <a:solidFill>
                  <a:srgbClr val="C00000"/>
                </a:solidFill>
              </a:rPr>
              <a:t>A reaction between an acid and a base is likely to form an ionic bond.</a:t>
            </a:r>
            <a:endParaRPr lang="en-US" dirty="0">
              <a:solidFill>
                <a:srgbClr val="C00000"/>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Chemistry $500</a:t>
            </a:r>
            <a:endParaRPr lang="en-US" b="1" dirty="0">
              <a:solidFill>
                <a:srgbClr val="C00000"/>
              </a:solidFill>
            </a:endParaRPr>
          </a:p>
        </p:txBody>
      </p:sp>
      <p:sp>
        <p:nvSpPr>
          <p:cNvPr id="3" name="Content Placeholder 2"/>
          <p:cNvSpPr>
            <a:spLocks noGrp="1"/>
          </p:cNvSpPr>
          <p:nvPr>
            <p:ph idx="1"/>
          </p:nvPr>
        </p:nvSpPr>
        <p:spPr/>
        <p:txBody>
          <a:bodyPr/>
          <a:lstStyle/>
          <a:p>
            <a:pPr>
              <a:buNone/>
            </a:pPr>
            <a:r>
              <a:rPr lang="en-US" b="1" dirty="0" smtClean="0">
                <a:solidFill>
                  <a:srgbClr val="C00000"/>
                </a:solidFill>
              </a:rPr>
              <a:t>Q:</a:t>
            </a:r>
            <a:endParaRPr lang="en-US" dirty="0" smtClean="0">
              <a:solidFill>
                <a:srgbClr val="C00000"/>
              </a:solidFill>
            </a:endParaRPr>
          </a:p>
          <a:p>
            <a:pPr>
              <a:buNone/>
            </a:pPr>
            <a:r>
              <a:rPr lang="en-US" dirty="0" smtClean="0">
                <a:solidFill>
                  <a:srgbClr val="C00000"/>
                </a:solidFill>
              </a:rPr>
              <a:t>Why are noble gases unlikely to combine with other substances?</a:t>
            </a:r>
            <a:endParaRPr lang="en-US" dirty="0">
              <a:solidFill>
                <a:srgbClr val="C00000"/>
              </a:solidFill>
            </a:endParaRPr>
          </a:p>
        </p:txBody>
      </p:sp>
      <p:sp>
        <p:nvSpPr>
          <p:cNvPr id="4" name="TextBox 3"/>
          <p:cNvSpPr txBox="1"/>
          <p:nvPr/>
        </p:nvSpPr>
        <p:spPr>
          <a:xfrm>
            <a:off x="5410200" y="5638800"/>
            <a:ext cx="3200400" cy="369332"/>
          </a:xfrm>
          <a:prstGeom prst="rect">
            <a:avLst/>
          </a:prstGeom>
          <a:noFill/>
        </p:spPr>
        <p:txBody>
          <a:bodyPr wrap="square" rtlCol="0">
            <a:spAutoFit/>
          </a:bodyPr>
          <a:lstStyle/>
          <a:p>
            <a:r>
              <a:rPr lang="en-US" b="1" dirty="0" smtClean="0">
                <a:solidFill>
                  <a:srgbClr val="C00000"/>
                </a:solidFill>
                <a:latin typeface="Verdana" pitchFamily="34" charset="0"/>
                <a:ea typeface="Verdana" pitchFamily="34" charset="0"/>
                <a:cs typeface="Verdana" pitchFamily="34" charset="0"/>
                <a:hlinkClick r:id="rId3" action="ppaction://hlinksldjump"/>
              </a:rPr>
              <a:t>And the answer is ….</a:t>
            </a:r>
            <a:endParaRPr lang="en-US" b="1" dirty="0">
              <a:solidFill>
                <a:srgbClr val="C0000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Chemistry </a:t>
            </a:r>
            <a:r>
              <a:rPr lang="en-US" b="1" dirty="0" smtClean="0">
                <a:solidFill>
                  <a:srgbClr val="C00000"/>
                </a:solidFill>
              </a:rPr>
              <a:t>$500</a:t>
            </a:r>
            <a:endParaRPr lang="en-US" b="1" dirty="0">
              <a:solidFill>
                <a:srgbClr val="C00000"/>
              </a:solidFill>
            </a:endParaRPr>
          </a:p>
        </p:txBody>
      </p:sp>
      <p:sp>
        <p:nvSpPr>
          <p:cNvPr id="3" name="Content Placeholder 2"/>
          <p:cNvSpPr>
            <a:spLocks noGrp="1"/>
          </p:cNvSpPr>
          <p:nvPr>
            <p:ph idx="1"/>
          </p:nvPr>
        </p:nvSpPr>
        <p:spPr/>
        <p:txBody>
          <a:bodyPr/>
          <a:lstStyle/>
          <a:p>
            <a:pPr>
              <a:buNone/>
            </a:pPr>
            <a:r>
              <a:rPr lang="en-US" b="1" dirty="0" smtClean="0">
                <a:solidFill>
                  <a:srgbClr val="C00000"/>
                </a:solidFill>
              </a:rPr>
              <a:t>A:</a:t>
            </a:r>
            <a:endParaRPr lang="en-US" dirty="0" smtClean="0">
              <a:solidFill>
                <a:srgbClr val="C00000"/>
              </a:solidFill>
            </a:endParaRPr>
          </a:p>
          <a:p>
            <a:pPr>
              <a:buNone/>
            </a:pPr>
            <a:r>
              <a:rPr lang="en-US" dirty="0" smtClean="0">
                <a:solidFill>
                  <a:srgbClr val="C00000"/>
                </a:solidFill>
              </a:rPr>
              <a:t>Noble gases are unlikely to combine with other substances because they have a full outer shell of electrons.  This makes them very stable.</a:t>
            </a:r>
            <a:endParaRPr lang="en-US" dirty="0">
              <a:solidFill>
                <a:srgbClr val="C00000"/>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alpha val="69000"/>
              </a:srgbClr>
            </a:gs>
            <a:gs pos="50000">
              <a:srgbClr val="9CB86E"/>
            </a:gs>
            <a:gs pos="100000">
              <a:srgbClr val="156B13"/>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Earth/Space Science $100</a:t>
            </a:r>
            <a:endParaRPr lang="en-US" b="1" dirty="0">
              <a:solidFill>
                <a:schemeClr val="tx1"/>
              </a:solidFill>
            </a:endParaRPr>
          </a:p>
        </p:txBody>
      </p:sp>
      <p:sp>
        <p:nvSpPr>
          <p:cNvPr id="3" name="Content Placeholder 2"/>
          <p:cNvSpPr>
            <a:spLocks noGrp="1"/>
          </p:cNvSpPr>
          <p:nvPr>
            <p:ph idx="1"/>
          </p:nvPr>
        </p:nvSpPr>
        <p:spPr/>
        <p:txBody>
          <a:bodyPr/>
          <a:lstStyle/>
          <a:p>
            <a:pPr>
              <a:buNone/>
            </a:pPr>
            <a:r>
              <a:rPr lang="en-US" b="1" dirty="0" smtClean="0">
                <a:solidFill>
                  <a:schemeClr val="tx1"/>
                </a:solidFill>
              </a:rPr>
              <a:t>Question: Is the solar system heliocentric or geocentric?</a:t>
            </a:r>
          </a:p>
          <a:p>
            <a:pPr>
              <a:buNone/>
            </a:pPr>
            <a:endParaRPr lang="en-US" b="1" dirty="0" smtClean="0">
              <a:solidFill>
                <a:schemeClr val="tx1"/>
              </a:solidFill>
            </a:endParaRPr>
          </a:p>
          <a:p>
            <a:pPr marL="514350" indent="-514350">
              <a:buAutoNum type="alphaUcPeriod"/>
            </a:pPr>
            <a:r>
              <a:rPr lang="en-US" sz="2800" b="1" dirty="0" smtClean="0">
                <a:solidFill>
                  <a:schemeClr val="tx1"/>
                </a:solidFill>
              </a:rPr>
              <a:t>Heliocentric: Sun is in center.</a:t>
            </a:r>
          </a:p>
          <a:p>
            <a:pPr marL="514350" indent="-514350">
              <a:buAutoNum type="alphaUcPeriod"/>
            </a:pPr>
            <a:r>
              <a:rPr lang="en-US" sz="2800" b="1" dirty="0" smtClean="0">
                <a:solidFill>
                  <a:schemeClr val="tx1"/>
                </a:solidFill>
              </a:rPr>
              <a:t>Geocentric: Earth is in center.</a:t>
            </a:r>
          </a:p>
          <a:p>
            <a:pPr marL="514350" indent="-514350">
              <a:buAutoNum type="alphaUcPeriod"/>
            </a:pPr>
            <a:r>
              <a:rPr lang="en-US" sz="2800" b="1" dirty="0" smtClean="0">
                <a:solidFill>
                  <a:schemeClr val="tx1"/>
                </a:solidFill>
              </a:rPr>
              <a:t>Heliocentric: Earth is in center.</a:t>
            </a:r>
          </a:p>
          <a:p>
            <a:pPr marL="514350" indent="-514350">
              <a:buAutoNum type="alphaUcPeriod"/>
            </a:pPr>
            <a:r>
              <a:rPr lang="en-US" sz="2800" b="1" dirty="0" smtClean="0">
                <a:solidFill>
                  <a:schemeClr val="tx1"/>
                </a:solidFill>
              </a:rPr>
              <a:t> Geocentric: Sun is in center.</a:t>
            </a:r>
          </a:p>
          <a:p>
            <a:pPr>
              <a:buNone/>
            </a:pPr>
            <a:endParaRPr lang="en-US" sz="2800" b="1" dirty="0">
              <a:solidFill>
                <a:schemeClr val="tx1"/>
              </a:solidFill>
            </a:endParaRPr>
          </a:p>
        </p:txBody>
      </p:sp>
      <p:sp>
        <p:nvSpPr>
          <p:cNvPr id="4" name="TextBox 3"/>
          <p:cNvSpPr txBox="1"/>
          <p:nvPr/>
        </p:nvSpPr>
        <p:spPr>
          <a:xfrm>
            <a:off x="4953000" y="5867400"/>
            <a:ext cx="3657600" cy="400110"/>
          </a:xfrm>
          <a:prstGeom prst="rect">
            <a:avLst/>
          </a:prstGeom>
          <a:noFill/>
        </p:spPr>
        <p:txBody>
          <a:bodyPr wrap="square" rtlCol="0">
            <a:spAutoFit/>
          </a:bodyPr>
          <a:lstStyle/>
          <a:p>
            <a:r>
              <a:rPr lang="en-US" sz="2000" b="1" dirty="0" smtClean="0">
                <a:latin typeface="Verdana" pitchFamily="34" charset="0"/>
                <a:ea typeface="Verdana" pitchFamily="34" charset="0"/>
                <a:cs typeface="Verdana" pitchFamily="34" charset="0"/>
                <a:hlinkClick r:id="rId2" action="ppaction://hlinksldjump"/>
              </a:rPr>
              <a:t>And the answer is ….</a:t>
            </a:r>
            <a:endParaRPr lang="en-US" sz="2000"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alpha val="69000"/>
              </a:srgbClr>
            </a:gs>
            <a:gs pos="50000">
              <a:srgbClr val="9CB86E"/>
            </a:gs>
            <a:gs pos="100000">
              <a:srgbClr val="156B13"/>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Earth/Space Science $100</a:t>
            </a:r>
            <a:endParaRPr lang="en-US" b="1" dirty="0">
              <a:solidFill>
                <a:schemeClr val="tx1"/>
              </a:solidFill>
            </a:endParaRPr>
          </a:p>
        </p:txBody>
      </p:sp>
      <p:sp>
        <p:nvSpPr>
          <p:cNvPr id="3" name="Content Placeholder 2"/>
          <p:cNvSpPr>
            <a:spLocks noGrp="1"/>
          </p:cNvSpPr>
          <p:nvPr>
            <p:ph idx="1"/>
          </p:nvPr>
        </p:nvSpPr>
        <p:spPr/>
        <p:txBody>
          <a:bodyPr/>
          <a:lstStyle/>
          <a:p>
            <a:pPr>
              <a:buNone/>
            </a:pPr>
            <a:r>
              <a:rPr lang="en-US" b="1" dirty="0" smtClean="0">
                <a:solidFill>
                  <a:schemeClr val="tx1"/>
                </a:solidFill>
              </a:rPr>
              <a:t>Answer:</a:t>
            </a:r>
            <a:br>
              <a:rPr lang="en-US" b="1" dirty="0" smtClean="0">
                <a:solidFill>
                  <a:schemeClr val="tx1"/>
                </a:solidFill>
              </a:rPr>
            </a:br>
            <a:endParaRPr lang="en-US" b="1" dirty="0" smtClean="0">
              <a:solidFill>
                <a:schemeClr val="tx1"/>
              </a:solidFill>
            </a:endParaRPr>
          </a:p>
          <a:p>
            <a:pPr>
              <a:buNone/>
            </a:pPr>
            <a:r>
              <a:rPr lang="en-US" b="1" dirty="0" smtClean="0">
                <a:solidFill>
                  <a:schemeClr val="tx1"/>
                </a:solidFill>
              </a:rPr>
              <a:t>A. Heliocentric:  Sun is in the center.</a:t>
            </a:r>
            <a:endParaRPr lang="en-US" b="1" dirty="0">
              <a:solidFill>
                <a:schemeClr val="tx1"/>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2"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
        <p:nvSpPr>
          <p:cNvPr id="6" name="Sun 5"/>
          <p:cNvSpPr/>
          <p:nvPr/>
        </p:nvSpPr>
        <p:spPr>
          <a:xfrm>
            <a:off x="685800" y="4953000"/>
            <a:ext cx="914400" cy="914400"/>
          </a:xfrm>
          <a:prstGeom prst="sun">
            <a:avLst/>
          </a:prstGeom>
          <a:solidFill>
            <a:srgbClr val="FFFF00"/>
          </a:solidFill>
          <a:ln>
            <a:solidFill>
              <a:srgbClr val="FF0000"/>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2.5E-6 1.09827E-6 C 0.0092 -0.01781 -0.00278 0.0037 0.0085 -0.01133 C 0.01302 -0.01735 0.01632 -0.02544 0.02048 -0.03168 C 0.0243 -0.03723 0.03229 -0.0474 0.03229 -0.0474 C 0.03611 -0.06289 0.04496 -0.07376 0.0526 -0.08578 C 0.05399 -0.08787 0.05434 -0.0911 0.05607 -0.09249 C 0.05798 -0.09411 0.06059 -0.09411 0.06284 -0.0948 C 0.07205 -0.09365 0.08385 -0.09665 0.08819 -0.08347 C 0.08958 -0.07908 0.09045 -0.07446 0.09166 -0.07006 C 0.09219 -0.06775 0.09514 -0.06891 0.0967 -0.06775 C 0.09844 -0.06659 0.1 -0.06451 0.10173 -0.06336 C 0.10972 -0.05804 0.11805 -0.05434 0.12552 -0.0474 C 0.13229 -0.0481 0.13941 -0.04694 0.14583 -0.04972 C 0.15347 -0.05295 0.15989 -0.06405 0.16441 -0.07237 C 0.17274 -0.08763 0.18038 -0.10197 0.18489 -0.11977 C 0.18628 -0.12555 0.19809 -0.12717 0.20173 -0.12879 C 0.21267 -0.14289 0.20034 -0.12856 0.21528 -0.13989 C 0.21771 -0.14174 0.21944 -0.14521 0.22205 -0.14683 C 0.22812 -0.15052 0.23698 -0.15353 0.24409 -0.15584 C 0.25764 -0.15515 0.27135 -0.15561 0.28489 -0.15353 C 0.2868 -0.1533 0.28784 -0.14914 0.28993 -0.14914 C 0.30573 -0.14914 0.31284 -0.17758 0.32378 -0.18752 C 0.33055 -0.21388 0.32882 -0.18659 0.32882 -0.23492 " pathEditMode="relative" ptsTypes="ffffffffffffffffffffffA">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alpha val="69000"/>
              </a:srgbClr>
            </a:gs>
            <a:gs pos="50000">
              <a:srgbClr val="9CB86E"/>
            </a:gs>
            <a:gs pos="100000">
              <a:srgbClr val="156B13"/>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Earth/Space Science $200</a:t>
            </a:r>
            <a:endParaRPr lang="en-US" b="1" dirty="0">
              <a:solidFill>
                <a:schemeClr val="tx1"/>
              </a:solidFill>
            </a:endParaRPr>
          </a:p>
        </p:txBody>
      </p:sp>
      <p:sp>
        <p:nvSpPr>
          <p:cNvPr id="3" name="Content Placeholder 2"/>
          <p:cNvSpPr>
            <a:spLocks noGrp="1"/>
          </p:cNvSpPr>
          <p:nvPr>
            <p:ph idx="1"/>
          </p:nvPr>
        </p:nvSpPr>
        <p:spPr/>
        <p:txBody>
          <a:bodyPr>
            <a:normAutofit/>
          </a:bodyPr>
          <a:lstStyle/>
          <a:p>
            <a:pPr>
              <a:buNone/>
            </a:pPr>
            <a:r>
              <a:rPr lang="en-US" sz="2800" b="1" dirty="0" smtClean="0">
                <a:solidFill>
                  <a:schemeClr val="tx1"/>
                </a:solidFill>
              </a:rPr>
              <a:t>Q:</a:t>
            </a:r>
            <a:r>
              <a:rPr lang="en-US" sz="2800" dirty="0" smtClean="0">
                <a:solidFill>
                  <a:schemeClr val="tx1"/>
                </a:solidFill>
              </a:rPr>
              <a:t>  When we observe layers of sedimentary rock, what do the positions of the layers tell us about the relative ages of the layers?</a:t>
            </a:r>
          </a:p>
          <a:p>
            <a:pPr marL="514350" indent="-514350">
              <a:buAutoNum type="alphaUcPeriod"/>
            </a:pPr>
            <a:r>
              <a:rPr lang="en-US" sz="2800" dirty="0" smtClean="0">
                <a:solidFill>
                  <a:schemeClr val="tx1"/>
                </a:solidFill>
              </a:rPr>
              <a:t>The youngest layer is on the bottom</a:t>
            </a:r>
          </a:p>
          <a:p>
            <a:pPr marL="514350" indent="-514350">
              <a:buAutoNum type="alphaUcPeriod"/>
            </a:pPr>
            <a:r>
              <a:rPr lang="en-US" sz="2800" dirty="0" smtClean="0">
                <a:solidFill>
                  <a:schemeClr val="tx1"/>
                </a:solidFill>
              </a:rPr>
              <a:t>The position doesn’t tell us anything about age.</a:t>
            </a:r>
          </a:p>
          <a:p>
            <a:pPr marL="514350" indent="-514350">
              <a:buAutoNum type="alphaUcPeriod"/>
            </a:pPr>
            <a:r>
              <a:rPr lang="en-US" sz="2800" dirty="0" smtClean="0">
                <a:solidFill>
                  <a:schemeClr val="tx1"/>
                </a:solidFill>
              </a:rPr>
              <a:t>The youngest layer is on the top.</a:t>
            </a:r>
          </a:p>
          <a:p>
            <a:pPr>
              <a:buNone/>
            </a:pPr>
            <a:endParaRPr lang="en-US" sz="2800" b="1" dirty="0">
              <a:solidFill>
                <a:schemeClr val="tx1"/>
              </a:solidFill>
            </a:endParaRPr>
          </a:p>
        </p:txBody>
      </p:sp>
      <p:sp>
        <p:nvSpPr>
          <p:cNvPr id="4" name="TextBox 3"/>
          <p:cNvSpPr txBox="1"/>
          <p:nvPr/>
        </p:nvSpPr>
        <p:spPr>
          <a:xfrm>
            <a:off x="5105400" y="5410200"/>
            <a:ext cx="3200400" cy="369332"/>
          </a:xfrm>
          <a:prstGeom prst="rect">
            <a:avLst/>
          </a:prstGeom>
          <a:noFill/>
        </p:spPr>
        <p:txBody>
          <a:bodyPr wrap="square" rtlCol="0">
            <a:spAutoFit/>
          </a:bodyPr>
          <a:lstStyle/>
          <a:p>
            <a:r>
              <a:rPr lang="en-US" b="1" dirty="0" smtClean="0">
                <a:latin typeface="Verdana" pitchFamily="34" charset="0"/>
                <a:ea typeface="Verdana" pitchFamily="34" charset="0"/>
                <a:cs typeface="Verdana" pitchFamily="34" charset="0"/>
                <a:hlinkClick r:id="rId2" action="ppaction://hlinksldjump"/>
              </a:rPr>
              <a:t>And the answer is ….</a:t>
            </a:r>
            <a:endParaRPr lang="en-US" b="1" dirty="0">
              <a:latin typeface="Verdana" pitchFamily="34" charset="0"/>
              <a:ea typeface="Verdana" pitchFamily="34" charset="0"/>
              <a:cs typeface="Verdana" pitchFamily="34" charset="0"/>
            </a:endParaRPr>
          </a:p>
        </p:txBody>
      </p:sp>
      <p:sp>
        <p:nvSpPr>
          <p:cNvPr id="5" name="Content Placeholder 2"/>
          <p:cNvSpPr txBox="1">
            <a:spLocks/>
          </p:cNvSpPr>
          <p:nvPr/>
        </p:nvSpPr>
        <p:spPr>
          <a:xfrm>
            <a:off x="609600" y="1295400"/>
            <a:ext cx="8229600" cy="49831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800" i="0" u="none" strike="noStrike" kern="1200" cap="none" spc="0" normalizeH="0" baseline="0" noProof="0" dirty="0">
              <a:ln>
                <a:noFill/>
              </a:ln>
              <a:solidFill>
                <a:schemeClr val="tx1"/>
              </a:solidFill>
              <a:effectLst/>
              <a:uLnTx/>
              <a:uFillTx/>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alpha val="69000"/>
              </a:srgbClr>
            </a:gs>
            <a:gs pos="50000">
              <a:srgbClr val="9CB86E"/>
            </a:gs>
            <a:gs pos="100000">
              <a:srgbClr val="156B13"/>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Earth/Space Science $200</a:t>
            </a:r>
            <a:endParaRPr lang="en-US" b="1" dirty="0">
              <a:solidFill>
                <a:schemeClr val="tx1"/>
              </a:solidFill>
            </a:endParaRPr>
          </a:p>
        </p:txBody>
      </p:sp>
      <p:sp>
        <p:nvSpPr>
          <p:cNvPr id="3" name="Content Placeholder 2"/>
          <p:cNvSpPr>
            <a:spLocks noGrp="1"/>
          </p:cNvSpPr>
          <p:nvPr>
            <p:ph idx="1"/>
          </p:nvPr>
        </p:nvSpPr>
        <p:spPr>
          <a:xfrm>
            <a:off x="457200" y="1371600"/>
            <a:ext cx="8229600" cy="4754563"/>
          </a:xfrm>
        </p:spPr>
        <p:txBody>
          <a:bodyPr/>
          <a:lstStyle/>
          <a:p>
            <a:pPr>
              <a:buNone/>
            </a:pPr>
            <a:r>
              <a:rPr lang="en-US" b="1" dirty="0" smtClean="0">
                <a:solidFill>
                  <a:schemeClr val="tx1"/>
                </a:solidFill>
              </a:rPr>
              <a:t>Answer: </a:t>
            </a:r>
            <a:endParaRPr lang="en-US" dirty="0" smtClean="0">
              <a:solidFill>
                <a:schemeClr val="tx1"/>
              </a:solidFill>
            </a:endParaRPr>
          </a:p>
          <a:p>
            <a:pPr>
              <a:buNone/>
            </a:pPr>
            <a:r>
              <a:rPr lang="en-US" dirty="0" smtClean="0">
                <a:solidFill>
                  <a:schemeClr val="tx1"/>
                </a:solidFill>
              </a:rPr>
              <a:t>C. The youngest layer is on the top.</a:t>
            </a:r>
          </a:p>
          <a:p>
            <a:pPr>
              <a:buNone/>
            </a:pPr>
            <a:endParaRPr lang="en-US" dirty="0" smtClean="0">
              <a:solidFill>
                <a:schemeClr val="tx1"/>
              </a:solidFill>
            </a:endParaRPr>
          </a:p>
          <a:p>
            <a:pPr>
              <a:buNone/>
            </a:pPr>
            <a:endParaRPr lang="en-US" dirty="0" smtClean="0">
              <a:solidFill>
                <a:schemeClr val="tx1"/>
              </a:solidFill>
            </a:endParaRPr>
          </a:p>
          <a:p>
            <a:pPr>
              <a:buNone/>
            </a:pPr>
            <a:endParaRPr lang="en-US" dirty="0">
              <a:solidFill>
                <a:schemeClr val="tx1"/>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2"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
        <p:nvSpPr>
          <p:cNvPr id="6" name="TextBox 5"/>
          <p:cNvSpPr txBox="1"/>
          <p:nvPr/>
        </p:nvSpPr>
        <p:spPr>
          <a:xfrm>
            <a:off x="152400" y="5638800"/>
            <a:ext cx="6096000" cy="276999"/>
          </a:xfrm>
          <a:prstGeom prst="rect">
            <a:avLst/>
          </a:prstGeom>
          <a:noFill/>
        </p:spPr>
        <p:txBody>
          <a:bodyPr wrap="square" rtlCol="0">
            <a:spAutoFit/>
          </a:bodyPr>
          <a:lstStyle/>
          <a:p>
            <a:r>
              <a:rPr lang="en-US" sz="1200" dirty="0" smtClean="0">
                <a:latin typeface="Verdana" pitchFamily="34" charset="0"/>
                <a:ea typeface="Verdana" pitchFamily="34" charset="0"/>
                <a:cs typeface="Verdana" pitchFamily="34" charset="0"/>
              </a:rPr>
              <a:t>Image from http://www.fi.edu/fellows/fellow1/oct98/create/sediment.htm</a:t>
            </a:r>
            <a:endParaRPr lang="en-US" sz="1200" dirty="0">
              <a:latin typeface="Verdana" pitchFamily="34" charset="0"/>
              <a:ea typeface="Verdana" pitchFamily="34" charset="0"/>
              <a:cs typeface="Verdana" pitchFamily="34" charset="0"/>
            </a:endParaRPr>
          </a:p>
        </p:txBody>
      </p:sp>
      <p:pic>
        <p:nvPicPr>
          <p:cNvPr id="7" name="Picture 6" descr="SEDIANIM.GIF"/>
          <p:cNvPicPr>
            <a:picLocks noChangeAspect="1"/>
          </p:cNvPicPr>
          <p:nvPr/>
        </p:nvPicPr>
        <p:blipFill>
          <a:blip r:embed="rId3" cstate="print"/>
          <a:stretch>
            <a:fillRect/>
          </a:stretch>
        </p:blipFill>
        <p:spPr>
          <a:xfrm>
            <a:off x="1600200" y="2895600"/>
            <a:ext cx="2009775" cy="2447925"/>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alpha val="69000"/>
              </a:srgbClr>
            </a:gs>
            <a:gs pos="50000">
              <a:srgbClr val="9CB86E"/>
            </a:gs>
            <a:gs pos="100000">
              <a:srgbClr val="156B13"/>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Earth/Space Science $300</a:t>
            </a:r>
            <a:endParaRPr lang="en-US" b="1" dirty="0">
              <a:solidFill>
                <a:schemeClr val="tx1"/>
              </a:solidFill>
            </a:endParaRPr>
          </a:p>
        </p:txBody>
      </p:sp>
      <p:sp>
        <p:nvSpPr>
          <p:cNvPr id="3" name="Content Placeholder 2"/>
          <p:cNvSpPr>
            <a:spLocks noGrp="1"/>
          </p:cNvSpPr>
          <p:nvPr>
            <p:ph idx="1"/>
          </p:nvPr>
        </p:nvSpPr>
        <p:spPr/>
        <p:txBody>
          <a:bodyPr/>
          <a:lstStyle/>
          <a:p>
            <a:pPr>
              <a:buNone/>
            </a:pPr>
            <a:r>
              <a:rPr lang="en-US" b="1" dirty="0" smtClean="0">
                <a:solidFill>
                  <a:schemeClr val="tx1"/>
                </a:solidFill>
              </a:rPr>
              <a:t>Q:</a:t>
            </a:r>
            <a:r>
              <a:rPr lang="en-US" dirty="0" smtClean="0">
                <a:solidFill>
                  <a:schemeClr val="tx1"/>
                </a:solidFill>
              </a:rPr>
              <a:t> Describe at least two effects of Plate Tectonics.</a:t>
            </a:r>
            <a:endParaRPr lang="en-US" b="1" dirty="0">
              <a:solidFill>
                <a:schemeClr val="tx1"/>
              </a:solidFill>
            </a:endParaRPr>
          </a:p>
        </p:txBody>
      </p:sp>
      <p:sp>
        <p:nvSpPr>
          <p:cNvPr id="4" name="TextBox 3"/>
          <p:cNvSpPr txBox="1"/>
          <p:nvPr/>
        </p:nvSpPr>
        <p:spPr>
          <a:xfrm>
            <a:off x="5257800" y="5638800"/>
            <a:ext cx="3200400" cy="369332"/>
          </a:xfrm>
          <a:prstGeom prst="rect">
            <a:avLst/>
          </a:prstGeom>
          <a:noFill/>
        </p:spPr>
        <p:txBody>
          <a:bodyPr wrap="square" rtlCol="0">
            <a:spAutoFit/>
          </a:bodyPr>
          <a:lstStyle/>
          <a:p>
            <a:r>
              <a:rPr lang="en-US" b="1" dirty="0" smtClean="0">
                <a:latin typeface="Verdana" pitchFamily="34" charset="0"/>
                <a:ea typeface="Verdana" pitchFamily="34" charset="0"/>
                <a:cs typeface="Verdana" pitchFamily="34" charset="0"/>
                <a:hlinkClick r:id="rId2" action="ppaction://hlinksldjump"/>
              </a:rPr>
              <a:t>And the answer is ….</a:t>
            </a:r>
            <a:endParaRPr lang="en-US"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J-Sci Master Board</a:t>
            </a:r>
            <a:endParaRPr lang="en-US" dirty="0"/>
          </a:p>
        </p:txBody>
      </p:sp>
      <p:graphicFrame>
        <p:nvGraphicFramePr>
          <p:cNvPr id="4" name="Content Placeholder 3"/>
          <p:cNvGraphicFramePr>
            <a:graphicFrameLocks noGrp="1"/>
          </p:cNvGraphicFramePr>
          <p:nvPr>
            <p:ph idx="1"/>
          </p:nvPr>
        </p:nvGraphicFramePr>
        <p:xfrm>
          <a:off x="228600" y="1066800"/>
          <a:ext cx="8458200" cy="5029200"/>
        </p:xfrm>
        <a:graphic>
          <a:graphicData uri="http://schemas.openxmlformats.org/drawingml/2006/table">
            <a:tbl>
              <a:tblPr firstRow="1" bandRow="1">
                <a:tableStyleId>{1E171933-4619-4E11-9A3F-F7608DF75F80}</a:tableStyleId>
              </a:tblPr>
              <a:tblGrid>
                <a:gridCol w="1691640"/>
                <a:gridCol w="1691640"/>
                <a:gridCol w="1691640"/>
                <a:gridCol w="1691640"/>
                <a:gridCol w="1691640"/>
              </a:tblGrid>
              <a:tr h="838200">
                <a:tc>
                  <a:txBody>
                    <a:bodyPr/>
                    <a:lstStyle/>
                    <a:p>
                      <a:pPr algn="ctr"/>
                      <a:r>
                        <a:rPr lang="en-US" sz="2400" b="1" u="sng" dirty="0" smtClean="0">
                          <a:solidFill>
                            <a:schemeClr val="tx1"/>
                          </a:solidFill>
                          <a:hlinkClick r:id="rId3" action="ppaction://hlinksldjump"/>
                        </a:rPr>
                        <a:t>Forces &amp; Energy</a:t>
                      </a:r>
                      <a:endParaRPr lang="en-US" sz="2400" b="1" u="sng"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gradFill flip="none" rotWithShape="1">
                      <a:gsLst>
                        <a:gs pos="0">
                          <a:srgbClr val="E6DCAC">
                            <a:alpha val="76000"/>
                          </a:srgbClr>
                        </a:gs>
                        <a:gs pos="12000">
                          <a:srgbClr val="E6D78A"/>
                        </a:gs>
                        <a:gs pos="30000">
                          <a:srgbClr val="C7AC4C"/>
                        </a:gs>
                        <a:gs pos="45000">
                          <a:srgbClr val="E6D78A"/>
                        </a:gs>
                        <a:gs pos="77000">
                          <a:srgbClr val="C7AC4C"/>
                        </a:gs>
                        <a:gs pos="100000">
                          <a:srgbClr val="E6DCAC"/>
                        </a:gs>
                      </a:gsLst>
                      <a:lin ang="18900000" scaled="1"/>
                      <a:tileRect/>
                    </a:gradFill>
                  </a:tcPr>
                </a:tc>
                <a:tc>
                  <a:txBody>
                    <a:bodyPr/>
                    <a:lstStyle/>
                    <a:p>
                      <a:pPr algn="ctr"/>
                      <a:r>
                        <a:rPr lang="en-US" sz="2400" b="1" i="0" u="sng" baseline="0" dirty="0" smtClean="0">
                          <a:solidFill>
                            <a:schemeClr val="tx1"/>
                          </a:solidFill>
                          <a:hlinkClick r:id="rId4" action="ppaction://hlinksldjump"/>
                        </a:rPr>
                        <a:t>Life Science</a:t>
                      </a:r>
                      <a:endParaRPr lang="en-US" sz="2400" b="1" i="0" u="sng" baseline="0"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blipFill dpi="0" rotWithShape="1">
                      <a:blip r:embed="rId5">
                        <a:alphaModFix amt="78000"/>
                      </a:blip>
                      <a:srcRect/>
                      <a:tile tx="0" ty="0" sx="100000" sy="100000" flip="none" algn="tl"/>
                    </a:blipFill>
                  </a:tcPr>
                </a:tc>
                <a:tc>
                  <a:txBody>
                    <a:bodyPr/>
                    <a:lstStyle/>
                    <a:p>
                      <a:pPr algn="ctr"/>
                      <a:r>
                        <a:rPr lang="en-US" sz="2400" b="1" i="0" u="sng" baseline="0" dirty="0" smtClean="0">
                          <a:solidFill>
                            <a:srgbClr val="FF0000"/>
                          </a:solidFill>
                          <a:hlinkClick r:id="rId6" action="ppaction://hlinksldjump"/>
                        </a:rPr>
                        <a:t>Chemistry</a:t>
                      </a:r>
                      <a:endParaRPr lang="en-US" sz="2400" b="1" i="0" u="sng" baseline="0" dirty="0">
                        <a:solidFill>
                          <a:srgbClr val="FF0000"/>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blipFill>
                      <a:blip r:embed="rId7"/>
                      <a:tile tx="0" ty="0" sx="100000" sy="100000" flip="none" algn="tl"/>
                    </a:blipFill>
                  </a:tcPr>
                </a:tc>
                <a:tc>
                  <a:txBody>
                    <a:bodyPr/>
                    <a:lstStyle/>
                    <a:p>
                      <a:pPr algn="ctr"/>
                      <a:r>
                        <a:rPr lang="en-US" sz="2200" b="1" u="sng" dirty="0" smtClean="0">
                          <a:solidFill>
                            <a:schemeClr val="tx1"/>
                          </a:solidFill>
                          <a:hlinkClick r:id="rId8" action="ppaction://hlinksldjump"/>
                        </a:rPr>
                        <a:t>Earth/Space Science</a:t>
                      </a:r>
                      <a:endParaRPr lang="en-US" sz="2200" b="1" u="sng" dirty="0">
                        <a:solidFill>
                          <a:schemeClr val="tx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gradFill flip="none" rotWithShape="1">
                      <a:gsLst>
                        <a:gs pos="0">
                          <a:srgbClr val="DDEBCF">
                            <a:alpha val="68000"/>
                          </a:srgbClr>
                        </a:gs>
                        <a:gs pos="50000">
                          <a:srgbClr val="9CB86E"/>
                        </a:gs>
                        <a:gs pos="100000">
                          <a:srgbClr val="156B13"/>
                        </a:gs>
                      </a:gsLst>
                      <a:lin ang="0" scaled="1"/>
                      <a:tileRect/>
                    </a:gradFill>
                  </a:tcPr>
                </a:tc>
                <a:tc>
                  <a:txBody>
                    <a:bodyPr/>
                    <a:lstStyle/>
                    <a:p>
                      <a:pPr algn="ctr"/>
                      <a:r>
                        <a:rPr lang="en-US" sz="2400" b="1" u="sng" dirty="0" smtClean="0">
                          <a:solidFill>
                            <a:srgbClr val="3333CC"/>
                          </a:solidFill>
                          <a:hlinkClick r:id="rId9" action="ppaction://hlinksldjump"/>
                        </a:rPr>
                        <a:t>Cells and Such</a:t>
                      </a:r>
                      <a:endParaRPr lang="en-US" sz="2400" b="1" u="sng" dirty="0">
                        <a:solidFill>
                          <a:srgbClr val="3333CC"/>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blipFill>
                      <a:blip r:embed="rId10"/>
                      <a:tile tx="0" ty="0" sx="100000" sy="100000" flip="none" algn="tl"/>
                    </a:blipFill>
                  </a:tcPr>
                </a:tc>
              </a:tr>
              <a:tr h="838200">
                <a:tc>
                  <a:txBody>
                    <a:bodyPr/>
                    <a:lstStyle/>
                    <a:p>
                      <a:pPr algn="ctr"/>
                      <a:endParaRPr lang="en-US" sz="2000" b="1" dirty="0" smtClean="0">
                        <a:solidFill>
                          <a:schemeClr val="bg1"/>
                        </a:solidFill>
                        <a:latin typeface="Verdana" pitchFamily="34" charset="0"/>
                        <a:ea typeface="Verdana" pitchFamily="34" charset="0"/>
                        <a:cs typeface="Verdana" pitchFamily="34" charset="0"/>
                      </a:endParaRPr>
                    </a:p>
                    <a:p>
                      <a:pPr algn="ctr"/>
                      <a:r>
                        <a:rPr lang="en-US" sz="2000" b="1" dirty="0" smtClean="0">
                          <a:solidFill>
                            <a:schemeClr val="bg1"/>
                          </a:solidFill>
                          <a:latin typeface="Verdana" pitchFamily="34" charset="0"/>
                          <a:ea typeface="Verdana" pitchFamily="34" charset="0"/>
                          <a:cs typeface="Verdana" pitchFamily="34" charset="0"/>
                          <a:hlinkClick r:id="rId11" action="ppaction://hlinksldjump"/>
                        </a:rPr>
                        <a:t>$100</a:t>
                      </a:r>
                      <a:endParaRPr lang="en-US" sz="2000" b="1" dirty="0">
                        <a:solidFill>
                          <a:schemeClr val="bg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E6DCAC">
                            <a:alpha val="76000"/>
                          </a:srgbClr>
                        </a:gs>
                        <a:gs pos="12000">
                          <a:srgbClr val="E6D78A"/>
                        </a:gs>
                        <a:gs pos="30000">
                          <a:srgbClr val="C7AC4C"/>
                        </a:gs>
                        <a:gs pos="45000">
                          <a:srgbClr val="E6D78A"/>
                        </a:gs>
                        <a:gs pos="77000">
                          <a:srgbClr val="C7AC4C"/>
                        </a:gs>
                        <a:gs pos="100000">
                          <a:srgbClr val="E6DCAC"/>
                        </a:gs>
                      </a:gsLst>
                      <a:lin ang="18900000" scaled="1"/>
                      <a:tileRect/>
                    </a:gradFill>
                  </a:tcPr>
                </a:tc>
                <a:tc>
                  <a:txBody>
                    <a:bodyPr/>
                    <a:lstStyle/>
                    <a:p>
                      <a:pPr algn="ctr"/>
                      <a:endParaRPr lang="en-US" sz="2000" b="1" i="0" baseline="0" dirty="0" smtClean="0">
                        <a:solidFill>
                          <a:schemeClr val="bg1"/>
                        </a:solidFill>
                        <a:latin typeface="Verdana" pitchFamily="34" charset="0"/>
                        <a:ea typeface="Verdana" pitchFamily="34" charset="0"/>
                        <a:cs typeface="Verdana" pitchFamily="34" charset="0"/>
                      </a:endParaRPr>
                    </a:p>
                    <a:p>
                      <a:pPr algn="ctr"/>
                      <a:r>
                        <a:rPr lang="en-US" sz="2000" b="1" i="0" baseline="0" dirty="0" smtClean="0">
                          <a:solidFill>
                            <a:schemeClr val="bg1"/>
                          </a:solidFill>
                          <a:latin typeface="Verdana" pitchFamily="34" charset="0"/>
                          <a:ea typeface="Verdana" pitchFamily="34" charset="0"/>
                          <a:cs typeface="Verdana" pitchFamily="34" charset="0"/>
                          <a:hlinkClick r:id="rId12" action="ppaction://hlinksldjump"/>
                        </a:rPr>
                        <a:t>$100</a:t>
                      </a:r>
                      <a:endParaRPr lang="en-US" sz="2000" b="1" i="0" baseline="0" dirty="0">
                        <a:solidFill>
                          <a:schemeClr val="bg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dpi="0" rotWithShape="1">
                      <a:blip r:embed="rId5">
                        <a:alphaModFix amt="78000"/>
                      </a:blip>
                      <a:srcRect/>
                      <a:tile tx="0" ty="0" sx="100000" sy="100000" flip="none" algn="tl"/>
                    </a:blipFill>
                  </a:tcPr>
                </a:tc>
                <a:tc>
                  <a:txBody>
                    <a:bodyPr/>
                    <a:lstStyle/>
                    <a:p>
                      <a:pPr algn="ctr"/>
                      <a:endParaRPr lang="en-US" sz="2000" b="1" i="0" u="sng" baseline="0" dirty="0" smtClean="0">
                        <a:solidFill>
                          <a:srgbClr val="FF0000"/>
                        </a:solidFill>
                        <a:latin typeface="Verdana" pitchFamily="34" charset="0"/>
                        <a:ea typeface="Verdana" pitchFamily="34" charset="0"/>
                        <a:cs typeface="Verdana" pitchFamily="34" charset="0"/>
                      </a:endParaRPr>
                    </a:p>
                    <a:p>
                      <a:pPr algn="ctr"/>
                      <a:r>
                        <a:rPr lang="en-US" sz="2000" b="1" i="0" u="sng" baseline="0" dirty="0" smtClean="0">
                          <a:solidFill>
                            <a:srgbClr val="FF0000"/>
                          </a:solidFill>
                          <a:latin typeface="Verdana" pitchFamily="34" charset="0"/>
                          <a:ea typeface="Verdana" pitchFamily="34" charset="0"/>
                          <a:cs typeface="Verdana" pitchFamily="34" charset="0"/>
                          <a:hlinkClick r:id="rId13" action="ppaction://hlinksldjump"/>
                        </a:rPr>
                        <a:t>$100</a:t>
                      </a:r>
                      <a:endParaRPr lang="en-US" sz="2000" b="1" i="0" u="sng" baseline="0" dirty="0">
                        <a:solidFill>
                          <a:srgbClr val="FF0000"/>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7"/>
                      <a:tile tx="0" ty="0" sx="100000" sy="100000" flip="none" algn="tl"/>
                    </a:blipFill>
                  </a:tcPr>
                </a:tc>
                <a:tc>
                  <a:txBody>
                    <a:bodyPr/>
                    <a:lstStyle/>
                    <a:p>
                      <a:pPr algn="ctr"/>
                      <a:endParaRPr lang="en-US" sz="2000" b="1" dirty="0" smtClean="0">
                        <a:latin typeface="Verdana" pitchFamily="34" charset="0"/>
                        <a:ea typeface="Verdana" pitchFamily="34" charset="0"/>
                        <a:cs typeface="Verdana" pitchFamily="34" charset="0"/>
                      </a:endParaRPr>
                    </a:p>
                    <a:p>
                      <a:pPr algn="ctr"/>
                      <a:r>
                        <a:rPr lang="en-US" sz="2000" b="1" dirty="0" smtClean="0">
                          <a:latin typeface="Verdana" pitchFamily="34" charset="0"/>
                          <a:ea typeface="Verdana" pitchFamily="34" charset="0"/>
                          <a:cs typeface="Verdana" pitchFamily="34" charset="0"/>
                          <a:hlinkClick r:id="rId14" action="ppaction://hlinksldjump"/>
                        </a:rPr>
                        <a:t>$100</a:t>
                      </a:r>
                      <a:endParaRPr lang="en-US" sz="2000" b="1"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DDEBCF">
                            <a:alpha val="68000"/>
                          </a:srgbClr>
                        </a:gs>
                        <a:gs pos="50000">
                          <a:srgbClr val="9CB86E"/>
                        </a:gs>
                        <a:gs pos="100000">
                          <a:srgbClr val="156B13"/>
                        </a:gs>
                      </a:gsLst>
                      <a:lin ang="0" scaled="1"/>
                      <a:tileRect/>
                    </a:gradFill>
                  </a:tcPr>
                </a:tc>
                <a:tc>
                  <a:txBody>
                    <a:bodyPr/>
                    <a:lstStyle/>
                    <a:p>
                      <a:pPr algn="ctr"/>
                      <a:endParaRPr lang="en-US" sz="2000" b="1" dirty="0" smtClean="0">
                        <a:solidFill>
                          <a:srgbClr val="3333CC"/>
                        </a:solidFill>
                        <a:latin typeface="Verdana" pitchFamily="34" charset="0"/>
                        <a:ea typeface="Verdana" pitchFamily="34" charset="0"/>
                        <a:cs typeface="Verdana" pitchFamily="34" charset="0"/>
                      </a:endParaRPr>
                    </a:p>
                    <a:p>
                      <a:pPr algn="ctr"/>
                      <a:r>
                        <a:rPr lang="en-US" sz="2000" b="1" baseline="0" dirty="0" smtClean="0">
                          <a:solidFill>
                            <a:srgbClr val="3333CC"/>
                          </a:solidFill>
                          <a:latin typeface="Verdana" pitchFamily="34" charset="0"/>
                          <a:ea typeface="Verdana" pitchFamily="34" charset="0"/>
                          <a:cs typeface="Verdana" pitchFamily="34" charset="0"/>
                          <a:hlinkClick r:id="rId15" action="ppaction://hlinksldjump"/>
                        </a:rPr>
                        <a:t>$100</a:t>
                      </a:r>
                      <a:endParaRPr lang="en-US" sz="2000" b="1" baseline="0" dirty="0">
                        <a:solidFill>
                          <a:srgbClr val="3333CC"/>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10"/>
                      <a:tile tx="0" ty="0" sx="100000" sy="100000" flip="none" algn="tl"/>
                    </a:blipFill>
                  </a:tcPr>
                </a:tc>
              </a:tr>
              <a:tr h="838200">
                <a:tc>
                  <a:txBody>
                    <a:bodyPr/>
                    <a:lstStyle/>
                    <a:p>
                      <a:pPr algn="ctr"/>
                      <a:endParaRPr lang="en-US" sz="2000" b="1" dirty="0" smtClean="0">
                        <a:solidFill>
                          <a:schemeClr val="bg1"/>
                        </a:solidFill>
                        <a:latin typeface="Verdana" pitchFamily="34" charset="0"/>
                        <a:ea typeface="Verdana" pitchFamily="34" charset="0"/>
                        <a:cs typeface="Verdana" pitchFamily="34" charset="0"/>
                      </a:endParaRPr>
                    </a:p>
                    <a:p>
                      <a:pPr algn="ctr"/>
                      <a:r>
                        <a:rPr lang="en-US" sz="2000" b="1" dirty="0" smtClean="0">
                          <a:solidFill>
                            <a:schemeClr val="bg1"/>
                          </a:solidFill>
                          <a:latin typeface="Verdana" pitchFamily="34" charset="0"/>
                          <a:ea typeface="Verdana" pitchFamily="34" charset="0"/>
                          <a:cs typeface="Verdana" pitchFamily="34" charset="0"/>
                          <a:hlinkClick r:id="rId16" action="ppaction://hlinksldjump"/>
                        </a:rPr>
                        <a:t>$200</a:t>
                      </a:r>
                      <a:endParaRPr lang="en-US" sz="2000" b="1" dirty="0">
                        <a:solidFill>
                          <a:schemeClr val="bg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E6DCAC">
                            <a:alpha val="76000"/>
                          </a:srgbClr>
                        </a:gs>
                        <a:gs pos="12000">
                          <a:srgbClr val="E6D78A"/>
                        </a:gs>
                        <a:gs pos="30000">
                          <a:srgbClr val="C7AC4C"/>
                        </a:gs>
                        <a:gs pos="45000">
                          <a:srgbClr val="E6D78A"/>
                        </a:gs>
                        <a:gs pos="77000">
                          <a:srgbClr val="C7AC4C"/>
                        </a:gs>
                        <a:gs pos="100000">
                          <a:srgbClr val="E6DCAC"/>
                        </a:gs>
                      </a:gsLst>
                      <a:lin ang="18900000" scaled="1"/>
                      <a:tileRect/>
                    </a:gradFill>
                  </a:tcPr>
                </a:tc>
                <a:tc>
                  <a:txBody>
                    <a:bodyPr/>
                    <a:lstStyle/>
                    <a:p>
                      <a:pPr algn="ctr"/>
                      <a:endParaRPr lang="en-US" sz="2000" b="1" i="0" baseline="0" dirty="0" smtClean="0">
                        <a:solidFill>
                          <a:schemeClr val="bg1"/>
                        </a:solidFill>
                        <a:latin typeface="Verdana" pitchFamily="34" charset="0"/>
                        <a:ea typeface="Verdana" pitchFamily="34" charset="0"/>
                        <a:cs typeface="Verdana" pitchFamily="34" charset="0"/>
                      </a:endParaRPr>
                    </a:p>
                    <a:p>
                      <a:pPr algn="ctr"/>
                      <a:r>
                        <a:rPr lang="en-US" sz="2000" b="1" i="0" baseline="0" dirty="0" smtClean="0">
                          <a:solidFill>
                            <a:schemeClr val="bg1"/>
                          </a:solidFill>
                          <a:latin typeface="Verdana" pitchFamily="34" charset="0"/>
                          <a:ea typeface="Verdana" pitchFamily="34" charset="0"/>
                          <a:cs typeface="Verdana" pitchFamily="34" charset="0"/>
                          <a:hlinkClick r:id="rId17" action="ppaction://hlinksldjump"/>
                        </a:rPr>
                        <a:t>$200</a:t>
                      </a:r>
                      <a:endParaRPr lang="en-US" sz="2000" b="1" i="0" baseline="0" dirty="0">
                        <a:solidFill>
                          <a:schemeClr val="bg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dpi="0" rotWithShape="1">
                      <a:blip r:embed="rId5">
                        <a:alphaModFix amt="78000"/>
                      </a:blip>
                      <a:srcRect/>
                      <a:tile tx="0" ty="0" sx="100000" sy="100000" flip="none" algn="tl"/>
                    </a:blipFill>
                  </a:tcPr>
                </a:tc>
                <a:tc>
                  <a:txBody>
                    <a:bodyPr/>
                    <a:lstStyle/>
                    <a:p>
                      <a:pPr algn="ctr"/>
                      <a:endParaRPr lang="en-US" sz="2000" b="1" i="0" u="sng" baseline="0" dirty="0" smtClean="0">
                        <a:solidFill>
                          <a:srgbClr val="FF0000"/>
                        </a:solidFill>
                        <a:latin typeface="Verdana" pitchFamily="34" charset="0"/>
                        <a:ea typeface="Verdana" pitchFamily="34" charset="0"/>
                        <a:cs typeface="Verdana" pitchFamily="34" charset="0"/>
                      </a:endParaRPr>
                    </a:p>
                    <a:p>
                      <a:pPr algn="ctr"/>
                      <a:r>
                        <a:rPr lang="en-US" sz="2000" b="1" i="0" u="sng" baseline="0" dirty="0" smtClean="0">
                          <a:solidFill>
                            <a:srgbClr val="FF0000"/>
                          </a:solidFill>
                          <a:latin typeface="Verdana" pitchFamily="34" charset="0"/>
                          <a:ea typeface="Verdana" pitchFamily="34" charset="0"/>
                          <a:cs typeface="Verdana" pitchFamily="34" charset="0"/>
                          <a:hlinkClick r:id="rId18" action="ppaction://hlinksldjump"/>
                        </a:rPr>
                        <a:t>$200</a:t>
                      </a:r>
                      <a:endParaRPr lang="en-US" sz="2000" b="1" i="0" u="sng" baseline="0" dirty="0">
                        <a:solidFill>
                          <a:srgbClr val="FF0000"/>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7"/>
                      <a:tile tx="0" ty="0" sx="100000" sy="100000" flip="none" algn="tl"/>
                    </a:blipFill>
                  </a:tcPr>
                </a:tc>
                <a:tc>
                  <a:txBody>
                    <a:bodyPr/>
                    <a:lstStyle/>
                    <a:p>
                      <a:pPr algn="ctr"/>
                      <a:endParaRPr lang="en-US" sz="2000" b="1" dirty="0" smtClean="0">
                        <a:latin typeface="Verdana" pitchFamily="34" charset="0"/>
                        <a:ea typeface="Verdana" pitchFamily="34" charset="0"/>
                        <a:cs typeface="Verdana" pitchFamily="34" charset="0"/>
                      </a:endParaRPr>
                    </a:p>
                    <a:p>
                      <a:pPr algn="ctr"/>
                      <a:r>
                        <a:rPr lang="en-US" sz="2000" b="1" dirty="0" smtClean="0">
                          <a:latin typeface="Verdana" pitchFamily="34" charset="0"/>
                          <a:ea typeface="Verdana" pitchFamily="34" charset="0"/>
                          <a:cs typeface="Verdana" pitchFamily="34" charset="0"/>
                          <a:hlinkClick r:id="rId19" action="ppaction://hlinksldjump"/>
                        </a:rPr>
                        <a:t>$200</a:t>
                      </a:r>
                      <a:endParaRPr lang="en-US" sz="2000" b="1"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DDEBCF">
                            <a:alpha val="68000"/>
                          </a:srgbClr>
                        </a:gs>
                        <a:gs pos="50000">
                          <a:srgbClr val="9CB86E"/>
                        </a:gs>
                        <a:gs pos="100000">
                          <a:srgbClr val="156B13"/>
                        </a:gs>
                      </a:gsLst>
                      <a:lin ang="0" scaled="1"/>
                      <a:tileRect/>
                    </a:gradFill>
                  </a:tcPr>
                </a:tc>
                <a:tc>
                  <a:txBody>
                    <a:bodyPr/>
                    <a:lstStyle/>
                    <a:p>
                      <a:pPr algn="ctr"/>
                      <a:endParaRPr lang="en-US" sz="2000" b="1" dirty="0" smtClean="0">
                        <a:solidFill>
                          <a:srgbClr val="3333CC"/>
                        </a:solidFill>
                        <a:latin typeface="Verdana" pitchFamily="34" charset="0"/>
                        <a:ea typeface="Verdana" pitchFamily="34" charset="0"/>
                        <a:cs typeface="Verdana" pitchFamily="34" charset="0"/>
                      </a:endParaRPr>
                    </a:p>
                    <a:p>
                      <a:pPr algn="ctr"/>
                      <a:r>
                        <a:rPr lang="en-US" sz="2000" b="1" dirty="0" smtClean="0">
                          <a:solidFill>
                            <a:srgbClr val="3333CC"/>
                          </a:solidFill>
                          <a:latin typeface="Verdana" pitchFamily="34" charset="0"/>
                          <a:ea typeface="Verdana" pitchFamily="34" charset="0"/>
                          <a:cs typeface="Verdana" pitchFamily="34" charset="0"/>
                          <a:hlinkClick r:id="rId20" action="ppaction://hlinksldjump"/>
                        </a:rPr>
                        <a:t>$200</a:t>
                      </a:r>
                      <a:endParaRPr lang="en-US" sz="2000" b="1" dirty="0">
                        <a:solidFill>
                          <a:srgbClr val="3333CC"/>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10"/>
                      <a:tile tx="0" ty="0" sx="100000" sy="100000" flip="none" algn="tl"/>
                    </a:blipFill>
                  </a:tcPr>
                </a:tc>
              </a:tr>
              <a:tr h="838200">
                <a:tc>
                  <a:txBody>
                    <a:bodyPr/>
                    <a:lstStyle/>
                    <a:p>
                      <a:pPr algn="ctr"/>
                      <a:endParaRPr lang="en-US" sz="2000" b="1" dirty="0" smtClean="0">
                        <a:solidFill>
                          <a:schemeClr val="bg1"/>
                        </a:solidFill>
                        <a:latin typeface="Verdana" pitchFamily="34" charset="0"/>
                        <a:ea typeface="Verdana" pitchFamily="34" charset="0"/>
                        <a:cs typeface="Verdana" pitchFamily="34" charset="0"/>
                      </a:endParaRPr>
                    </a:p>
                    <a:p>
                      <a:pPr algn="ctr"/>
                      <a:r>
                        <a:rPr lang="en-US" sz="2000" b="1" dirty="0" smtClean="0">
                          <a:solidFill>
                            <a:schemeClr val="bg1"/>
                          </a:solidFill>
                          <a:latin typeface="Verdana" pitchFamily="34" charset="0"/>
                          <a:ea typeface="Verdana" pitchFamily="34" charset="0"/>
                          <a:cs typeface="Verdana" pitchFamily="34" charset="0"/>
                          <a:hlinkClick r:id="rId21" action="ppaction://hlinksldjump"/>
                        </a:rPr>
                        <a:t>$300</a:t>
                      </a:r>
                      <a:endParaRPr lang="en-US" sz="2000" b="1" dirty="0">
                        <a:solidFill>
                          <a:schemeClr val="bg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E6DCAC">
                            <a:alpha val="76000"/>
                          </a:srgbClr>
                        </a:gs>
                        <a:gs pos="12000">
                          <a:srgbClr val="E6D78A"/>
                        </a:gs>
                        <a:gs pos="30000">
                          <a:srgbClr val="C7AC4C"/>
                        </a:gs>
                        <a:gs pos="45000">
                          <a:srgbClr val="E6D78A"/>
                        </a:gs>
                        <a:gs pos="77000">
                          <a:srgbClr val="C7AC4C"/>
                        </a:gs>
                        <a:gs pos="100000">
                          <a:srgbClr val="E6DCAC"/>
                        </a:gs>
                      </a:gsLst>
                      <a:lin ang="18900000" scaled="1"/>
                      <a:tileRect/>
                    </a:gradFill>
                  </a:tcPr>
                </a:tc>
                <a:tc>
                  <a:txBody>
                    <a:bodyPr/>
                    <a:lstStyle/>
                    <a:p>
                      <a:pPr algn="ctr"/>
                      <a:endParaRPr lang="en-US" sz="2000" b="1" i="0" baseline="0" dirty="0" smtClean="0">
                        <a:solidFill>
                          <a:schemeClr val="bg1"/>
                        </a:solidFill>
                        <a:latin typeface="Verdana" pitchFamily="34" charset="0"/>
                        <a:ea typeface="Verdana" pitchFamily="34" charset="0"/>
                        <a:cs typeface="Verdana" pitchFamily="34" charset="0"/>
                      </a:endParaRPr>
                    </a:p>
                    <a:p>
                      <a:pPr algn="ctr"/>
                      <a:r>
                        <a:rPr lang="en-US" sz="2000" b="1" i="0" baseline="0" dirty="0" smtClean="0">
                          <a:solidFill>
                            <a:schemeClr val="bg1"/>
                          </a:solidFill>
                          <a:latin typeface="Verdana" pitchFamily="34" charset="0"/>
                          <a:ea typeface="Verdana" pitchFamily="34" charset="0"/>
                          <a:cs typeface="Verdana" pitchFamily="34" charset="0"/>
                          <a:hlinkClick r:id="rId22" action="ppaction://hlinksldjump"/>
                        </a:rPr>
                        <a:t>$300</a:t>
                      </a:r>
                      <a:endParaRPr lang="en-US" sz="2000" b="1" i="0" baseline="0" dirty="0">
                        <a:solidFill>
                          <a:schemeClr val="bg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dpi="0" rotWithShape="1">
                      <a:blip r:embed="rId5">
                        <a:alphaModFix amt="78000"/>
                      </a:blip>
                      <a:srcRect/>
                      <a:tile tx="0" ty="0" sx="100000" sy="100000" flip="none" algn="tl"/>
                    </a:blipFill>
                  </a:tcPr>
                </a:tc>
                <a:tc>
                  <a:txBody>
                    <a:bodyPr/>
                    <a:lstStyle/>
                    <a:p>
                      <a:pPr algn="ctr"/>
                      <a:endParaRPr lang="en-US" sz="2000" b="1" i="0" u="sng" baseline="0" dirty="0" smtClean="0">
                        <a:solidFill>
                          <a:srgbClr val="FF0000"/>
                        </a:solidFill>
                        <a:latin typeface="Verdana" pitchFamily="34" charset="0"/>
                        <a:ea typeface="Verdana" pitchFamily="34" charset="0"/>
                        <a:cs typeface="Verdana" pitchFamily="34" charset="0"/>
                      </a:endParaRPr>
                    </a:p>
                    <a:p>
                      <a:pPr algn="ctr"/>
                      <a:r>
                        <a:rPr lang="en-US" sz="2000" b="1" i="0" u="sng" baseline="0" dirty="0" smtClean="0">
                          <a:solidFill>
                            <a:srgbClr val="FF0000"/>
                          </a:solidFill>
                          <a:latin typeface="Verdana" pitchFamily="34" charset="0"/>
                          <a:ea typeface="Verdana" pitchFamily="34" charset="0"/>
                          <a:cs typeface="Verdana" pitchFamily="34" charset="0"/>
                          <a:hlinkClick r:id="rId23" action="ppaction://hlinksldjump"/>
                        </a:rPr>
                        <a:t>$300</a:t>
                      </a:r>
                      <a:endParaRPr lang="en-US" sz="2000" b="1" i="0" u="sng" baseline="0" dirty="0">
                        <a:solidFill>
                          <a:srgbClr val="FF0000"/>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7"/>
                      <a:tile tx="0" ty="0" sx="100000" sy="100000" flip="none" algn="tl"/>
                    </a:blipFill>
                  </a:tcPr>
                </a:tc>
                <a:tc>
                  <a:txBody>
                    <a:bodyPr/>
                    <a:lstStyle/>
                    <a:p>
                      <a:pPr algn="ctr"/>
                      <a:endParaRPr lang="en-US" sz="2000" b="1" dirty="0" smtClean="0">
                        <a:latin typeface="Verdana" pitchFamily="34" charset="0"/>
                        <a:ea typeface="Verdana" pitchFamily="34" charset="0"/>
                        <a:cs typeface="Verdana" pitchFamily="34" charset="0"/>
                      </a:endParaRPr>
                    </a:p>
                    <a:p>
                      <a:pPr algn="ctr"/>
                      <a:r>
                        <a:rPr lang="en-US" sz="2000" b="1" dirty="0" smtClean="0">
                          <a:latin typeface="Verdana" pitchFamily="34" charset="0"/>
                          <a:ea typeface="Verdana" pitchFamily="34" charset="0"/>
                          <a:cs typeface="Verdana" pitchFamily="34" charset="0"/>
                          <a:hlinkClick r:id="rId24" action="ppaction://hlinksldjump"/>
                        </a:rPr>
                        <a:t>$300</a:t>
                      </a:r>
                      <a:endParaRPr lang="en-US" sz="2000" b="1"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DDEBCF">
                            <a:alpha val="68000"/>
                          </a:srgbClr>
                        </a:gs>
                        <a:gs pos="50000">
                          <a:srgbClr val="9CB86E"/>
                        </a:gs>
                        <a:gs pos="100000">
                          <a:srgbClr val="156B13"/>
                        </a:gs>
                      </a:gsLst>
                      <a:lin ang="0" scaled="1"/>
                      <a:tileRect/>
                    </a:gradFill>
                  </a:tcPr>
                </a:tc>
                <a:tc>
                  <a:txBody>
                    <a:bodyPr/>
                    <a:lstStyle/>
                    <a:p>
                      <a:pPr algn="ctr"/>
                      <a:endParaRPr lang="en-US" sz="2000" b="1" dirty="0" smtClean="0">
                        <a:solidFill>
                          <a:srgbClr val="3333CC"/>
                        </a:solidFill>
                        <a:latin typeface="Verdana" pitchFamily="34" charset="0"/>
                        <a:ea typeface="Verdana" pitchFamily="34" charset="0"/>
                        <a:cs typeface="Verdana" pitchFamily="34" charset="0"/>
                      </a:endParaRPr>
                    </a:p>
                    <a:p>
                      <a:pPr algn="ctr"/>
                      <a:r>
                        <a:rPr lang="en-US" sz="2000" b="1" dirty="0" smtClean="0">
                          <a:solidFill>
                            <a:srgbClr val="3333CC"/>
                          </a:solidFill>
                          <a:latin typeface="Verdana" pitchFamily="34" charset="0"/>
                          <a:ea typeface="Verdana" pitchFamily="34" charset="0"/>
                          <a:cs typeface="Verdana" pitchFamily="34" charset="0"/>
                          <a:hlinkClick r:id="rId25" action="ppaction://hlinksldjump"/>
                        </a:rPr>
                        <a:t>$300</a:t>
                      </a:r>
                      <a:endParaRPr lang="en-US" sz="2000" b="1" dirty="0">
                        <a:solidFill>
                          <a:srgbClr val="3333CC"/>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10"/>
                      <a:tile tx="0" ty="0" sx="100000" sy="100000" flip="none" algn="tl"/>
                    </a:blipFill>
                  </a:tcPr>
                </a:tc>
              </a:tr>
              <a:tr h="838200">
                <a:tc>
                  <a:txBody>
                    <a:bodyPr/>
                    <a:lstStyle/>
                    <a:p>
                      <a:pPr algn="ctr"/>
                      <a:endParaRPr lang="en-US" sz="2000" b="1" dirty="0" smtClean="0">
                        <a:solidFill>
                          <a:schemeClr val="bg1"/>
                        </a:solidFill>
                        <a:latin typeface="Verdana" pitchFamily="34" charset="0"/>
                        <a:ea typeface="Verdana" pitchFamily="34" charset="0"/>
                        <a:cs typeface="Verdana" pitchFamily="34" charset="0"/>
                      </a:endParaRPr>
                    </a:p>
                    <a:p>
                      <a:pPr algn="ctr"/>
                      <a:r>
                        <a:rPr lang="en-US" sz="2000" b="1" dirty="0" smtClean="0">
                          <a:solidFill>
                            <a:schemeClr val="bg1"/>
                          </a:solidFill>
                          <a:latin typeface="Verdana" pitchFamily="34" charset="0"/>
                          <a:ea typeface="Verdana" pitchFamily="34" charset="0"/>
                          <a:cs typeface="Verdana" pitchFamily="34" charset="0"/>
                          <a:hlinkClick r:id="rId26" action="ppaction://hlinksldjump"/>
                        </a:rPr>
                        <a:t>$400</a:t>
                      </a:r>
                      <a:endParaRPr lang="en-US" sz="2000" b="1" dirty="0">
                        <a:solidFill>
                          <a:schemeClr val="bg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E6DCAC">
                            <a:alpha val="76000"/>
                          </a:srgbClr>
                        </a:gs>
                        <a:gs pos="12000">
                          <a:srgbClr val="E6D78A"/>
                        </a:gs>
                        <a:gs pos="30000">
                          <a:srgbClr val="C7AC4C"/>
                        </a:gs>
                        <a:gs pos="45000">
                          <a:srgbClr val="E6D78A"/>
                        </a:gs>
                        <a:gs pos="77000">
                          <a:srgbClr val="C7AC4C"/>
                        </a:gs>
                        <a:gs pos="100000">
                          <a:srgbClr val="E6DCAC"/>
                        </a:gs>
                      </a:gsLst>
                      <a:lin ang="18900000" scaled="1"/>
                      <a:tileRect/>
                    </a:gradFill>
                  </a:tcPr>
                </a:tc>
                <a:tc>
                  <a:txBody>
                    <a:bodyPr/>
                    <a:lstStyle/>
                    <a:p>
                      <a:pPr algn="ctr"/>
                      <a:endParaRPr lang="en-US" sz="2000" b="1" i="0" baseline="0" dirty="0" smtClean="0">
                        <a:solidFill>
                          <a:schemeClr val="bg1"/>
                        </a:solidFill>
                        <a:latin typeface="Verdana" pitchFamily="34" charset="0"/>
                        <a:ea typeface="Verdana" pitchFamily="34" charset="0"/>
                        <a:cs typeface="Verdana" pitchFamily="34" charset="0"/>
                      </a:endParaRPr>
                    </a:p>
                    <a:p>
                      <a:pPr algn="ctr"/>
                      <a:r>
                        <a:rPr lang="en-US" sz="2000" b="1" i="0" baseline="0" dirty="0" smtClean="0">
                          <a:solidFill>
                            <a:schemeClr val="bg1"/>
                          </a:solidFill>
                          <a:latin typeface="Verdana" pitchFamily="34" charset="0"/>
                          <a:ea typeface="Verdana" pitchFamily="34" charset="0"/>
                          <a:cs typeface="Verdana" pitchFamily="34" charset="0"/>
                          <a:hlinkClick r:id="rId27" action="ppaction://hlinksldjump"/>
                        </a:rPr>
                        <a:t>$400</a:t>
                      </a:r>
                      <a:endParaRPr lang="en-US" sz="2000" b="1" i="0" baseline="0" dirty="0">
                        <a:solidFill>
                          <a:schemeClr val="bg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dpi="0" rotWithShape="1">
                      <a:blip r:embed="rId5">
                        <a:alphaModFix amt="78000"/>
                      </a:blip>
                      <a:srcRect/>
                      <a:tile tx="0" ty="0" sx="100000" sy="100000" flip="none" algn="tl"/>
                    </a:blipFill>
                  </a:tcPr>
                </a:tc>
                <a:tc>
                  <a:txBody>
                    <a:bodyPr/>
                    <a:lstStyle/>
                    <a:p>
                      <a:pPr algn="ctr"/>
                      <a:endParaRPr lang="en-US" sz="2000" b="1" i="0" u="sng" baseline="0" dirty="0" smtClean="0">
                        <a:solidFill>
                          <a:srgbClr val="FF0000"/>
                        </a:solidFill>
                        <a:latin typeface="Verdana" pitchFamily="34" charset="0"/>
                        <a:ea typeface="Verdana" pitchFamily="34" charset="0"/>
                        <a:cs typeface="Verdana" pitchFamily="34" charset="0"/>
                      </a:endParaRPr>
                    </a:p>
                    <a:p>
                      <a:pPr algn="ctr"/>
                      <a:r>
                        <a:rPr lang="en-US" sz="2000" b="1" i="0" u="sng" baseline="0" dirty="0" smtClean="0">
                          <a:solidFill>
                            <a:srgbClr val="FF0000"/>
                          </a:solidFill>
                          <a:latin typeface="Verdana" pitchFamily="34" charset="0"/>
                          <a:ea typeface="Verdana" pitchFamily="34" charset="0"/>
                          <a:cs typeface="Verdana" pitchFamily="34" charset="0"/>
                          <a:hlinkClick r:id="rId28" action="ppaction://hlinksldjump"/>
                        </a:rPr>
                        <a:t>$400</a:t>
                      </a:r>
                      <a:endParaRPr lang="en-US" sz="2000" b="1" i="0" u="sng" baseline="0" dirty="0">
                        <a:solidFill>
                          <a:srgbClr val="FF0000"/>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7"/>
                      <a:tile tx="0" ty="0" sx="100000" sy="100000" flip="none" algn="tl"/>
                    </a:blipFill>
                  </a:tcPr>
                </a:tc>
                <a:tc>
                  <a:txBody>
                    <a:bodyPr/>
                    <a:lstStyle/>
                    <a:p>
                      <a:pPr algn="ctr"/>
                      <a:endParaRPr lang="en-US" sz="2000" b="1" dirty="0" smtClean="0">
                        <a:latin typeface="Verdana" pitchFamily="34" charset="0"/>
                        <a:ea typeface="Verdana" pitchFamily="34" charset="0"/>
                        <a:cs typeface="Verdana" pitchFamily="34" charset="0"/>
                        <a:hlinkClick r:id="rId29" action="ppaction://hlinksldjump"/>
                      </a:endParaRPr>
                    </a:p>
                    <a:p>
                      <a:pPr algn="ctr"/>
                      <a:r>
                        <a:rPr lang="en-US" sz="2000" b="1" dirty="0" smtClean="0">
                          <a:latin typeface="Verdana" pitchFamily="34" charset="0"/>
                          <a:ea typeface="Verdana" pitchFamily="34" charset="0"/>
                          <a:cs typeface="Verdana" pitchFamily="34" charset="0"/>
                          <a:hlinkClick r:id="rId29" action="ppaction://hlinksldjump"/>
                        </a:rPr>
                        <a:t>$400</a:t>
                      </a:r>
                      <a:endParaRPr lang="en-US" sz="2000" b="1"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DDEBCF">
                            <a:alpha val="68000"/>
                          </a:srgbClr>
                        </a:gs>
                        <a:gs pos="50000">
                          <a:srgbClr val="9CB86E"/>
                        </a:gs>
                        <a:gs pos="100000">
                          <a:srgbClr val="156B13"/>
                        </a:gs>
                      </a:gsLst>
                      <a:lin ang="0" scaled="1"/>
                      <a:tileRect/>
                    </a:gradFill>
                  </a:tcPr>
                </a:tc>
                <a:tc>
                  <a:txBody>
                    <a:bodyPr/>
                    <a:lstStyle/>
                    <a:p>
                      <a:pPr algn="ctr"/>
                      <a:endParaRPr lang="en-US" sz="2000" b="1" dirty="0" smtClean="0">
                        <a:solidFill>
                          <a:srgbClr val="3333CC"/>
                        </a:solidFill>
                        <a:latin typeface="Verdana" pitchFamily="34" charset="0"/>
                        <a:ea typeface="Verdana" pitchFamily="34" charset="0"/>
                        <a:cs typeface="Verdana" pitchFamily="34" charset="0"/>
                      </a:endParaRPr>
                    </a:p>
                    <a:p>
                      <a:pPr algn="ctr"/>
                      <a:r>
                        <a:rPr lang="en-US" sz="2000" b="1" dirty="0" smtClean="0">
                          <a:solidFill>
                            <a:srgbClr val="3333CC"/>
                          </a:solidFill>
                          <a:latin typeface="Verdana" pitchFamily="34" charset="0"/>
                          <a:ea typeface="Verdana" pitchFamily="34" charset="0"/>
                          <a:cs typeface="Verdana" pitchFamily="34" charset="0"/>
                          <a:hlinkClick r:id="rId30" action="ppaction://hlinksldjump"/>
                        </a:rPr>
                        <a:t>$400</a:t>
                      </a:r>
                      <a:endParaRPr lang="en-US" sz="2000" b="1" dirty="0">
                        <a:solidFill>
                          <a:srgbClr val="3333CC"/>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10"/>
                      <a:tile tx="0" ty="0" sx="100000" sy="100000" flip="none" algn="tl"/>
                    </a:blipFill>
                  </a:tcPr>
                </a:tc>
              </a:tr>
              <a:tr h="838200">
                <a:tc>
                  <a:txBody>
                    <a:bodyPr/>
                    <a:lstStyle/>
                    <a:p>
                      <a:pPr algn="ctr"/>
                      <a:endParaRPr lang="en-US" sz="2000" b="1" dirty="0" smtClean="0">
                        <a:solidFill>
                          <a:schemeClr val="bg1"/>
                        </a:solidFill>
                        <a:latin typeface="Verdana" pitchFamily="34" charset="0"/>
                        <a:ea typeface="Verdana" pitchFamily="34" charset="0"/>
                        <a:cs typeface="Verdana" pitchFamily="34" charset="0"/>
                        <a:hlinkClick r:id="rId31" action="ppaction://hlinksldjump"/>
                      </a:endParaRPr>
                    </a:p>
                    <a:p>
                      <a:pPr algn="ctr"/>
                      <a:r>
                        <a:rPr lang="en-US" sz="2000" b="1" dirty="0" smtClean="0">
                          <a:solidFill>
                            <a:schemeClr val="bg1"/>
                          </a:solidFill>
                          <a:latin typeface="Verdana" pitchFamily="34" charset="0"/>
                          <a:ea typeface="Verdana" pitchFamily="34" charset="0"/>
                          <a:cs typeface="Verdana" pitchFamily="34" charset="0"/>
                          <a:hlinkClick r:id="rId31" action="ppaction://hlinksldjump"/>
                        </a:rPr>
                        <a:t>$500</a:t>
                      </a:r>
                      <a:endParaRPr lang="en-US" sz="2000" b="1" dirty="0">
                        <a:solidFill>
                          <a:schemeClr val="bg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E6DCAC">
                            <a:alpha val="76000"/>
                          </a:srgbClr>
                        </a:gs>
                        <a:gs pos="12000">
                          <a:srgbClr val="E6D78A"/>
                        </a:gs>
                        <a:gs pos="30000">
                          <a:srgbClr val="C7AC4C"/>
                        </a:gs>
                        <a:gs pos="45000">
                          <a:srgbClr val="E6D78A"/>
                        </a:gs>
                        <a:gs pos="77000">
                          <a:srgbClr val="C7AC4C"/>
                        </a:gs>
                        <a:gs pos="100000">
                          <a:srgbClr val="E6DCAC"/>
                        </a:gs>
                      </a:gsLst>
                      <a:lin ang="18900000" scaled="1"/>
                      <a:tileRect/>
                    </a:gradFill>
                  </a:tcPr>
                </a:tc>
                <a:tc>
                  <a:txBody>
                    <a:bodyPr/>
                    <a:lstStyle/>
                    <a:p>
                      <a:pPr algn="ctr"/>
                      <a:endParaRPr lang="en-US" sz="2000" b="1" i="0" baseline="0" dirty="0" smtClean="0">
                        <a:solidFill>
                          <a:schemeClr val="bg1"/>
                        </a:solidFill>
                        <a:latin typeface="Verdana" pitchFamily="34" charset="0"/>
                        <a:ea typeface="Verdana" pitchFamily="34" charset="0"/>
                        <a:cs typeface="Verdana" pitchFamily="34" charset="0"/>
                      </a:endParaRPr>
                    </a:p>
                    <a:p>
                      <a:pPr algn="ctr"/>
                      <a:r>
                        <a:rPr lang="en-US" sz="2000" b="1" i="0" baseline="0" dirty="0" smtClean="0">
                          <a:solidFill>
                            <a:schemeClr val="bg1"/>
                          </a:solidFill>
                          <a:latin typeface="Verdana" pitchFamily="34" charset="0"/>
                          <a:ea typeface="Verdana" pitchFamily="34" charset="0"/>
                          <a:cs typeface="Verdana" pitchFamily="34" charset="0"/>
                          <a:hlinkClick r:id="rId32" action="ppaction://hlinksldjump"/>
                        </a:rPr>
                        <a:t>$500</a:t>
                      </a:r>
                      <a:endParaRPr lang="en-US" sz="2000" b="1" i="0" baseline="0" dirty="0">
                        <a:solidFill>
                          <a:schemeClr val="bg1"/>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dpi="0" rotWithShape="1">
                      <a:blip r:embed="rId5">
                        <a:alphaModFix amt="78000"/>
                      </a:blip>
                      <a:srcRect/>
                      <a:tile tx="0" ty="0" sx="100000" sy="100000" flip="none" algn="tl"/>
                    </a:blipFill>
                  </a:tcPr>
                </a:tc>
                <a:tc>
                  <a:txBody>
                    <a:bodyPr/>
                    <a:lstStyle/>
                    <a:p>
                      <a:pPr algn="ctr"/>
                      <a:endParaRPr lang="en-US" sz="2000" b="1" i="0" u="sng" baseline="0" dirty="0" smtClean="0">
                        <a:solidFill>
                          <a:srgbClr val="FF0000"/>
                        </a:solidFill>
                        <a:latin typeface="Verdana" pitchFamily="34" charset="0"/>
                        <a:ea typeface="Verdana" pitchFamily="34" charset="0"/>
                        <a:cs typeface="Verdana" pitchFamily="34" charset="0"/>
                        <a:hlinkClick r:id="rId33" action="ppaction://hlinksldjump"/>
                      </a:endParaRPr>
                    </a:p>
                    <a:p>
                      <a:pPr algn="ctr"/>
                      <a:r>
                        <a:rPr lang="en-US" sz="2000" b="1" i="0" u="sng" baseline="0" dirty="0" smtClean="0">
                          <a:solidFill>
                            <a:srgbClr val="FF0000"/>
                          </a:solidFill>
                          <a:latin typeface="Verdana" pitchFamily="34" charset="0"/>
                          <a:ea typeface="Verdana" pitchFamily="34" charset="0"/>
                          <a:cs typeface="Verdana" pitchFamily="34" charset="0"/>
                          <a:hlinkClick r:id="rId33" action="ppaction://hlinksldjump"/>
                        </a:rPr>
                        <a:t>$500</a:t>
                      </a:r>
                      <a:endParaRPr lang="en-US" sz="2000" b="1" i="0" u="sng" baseline="0" dirty="0">
                        <a:solidFill>
                          <a:srgbClr val="FF0000"/>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7"/>
                      <a:tile tx="0" ty="0" sx="100000" sy="100000" flip="none" algn="tl"/>
                    </a:blipFill>
                  </a:tcPr>
                </a:tc>
                <a:tc>
                  <a:txBody>
                    <a:bodyPr/>
                    <a:lstStyle/>
                    <a:p>
                      <a:pPr algn="ctr"/>
                      <a:endParaRPr lang="en-US" sz="2000" b="1" dirty="0" smtClean="0">
                        <a:latin typeface="Verdana" pitchFamily="34" charset="0"/>
                        <a:ea typeface="Verdana" pitchFamily="34" charset="0"/>
                        <a:cs typeface="Verdana" pitchFamily="34" charset="0"/>
                      </a:endParaRPr>
                    </a:p>
                    <a:p>
                      <a:pPr algn="ctr"/>
                      <a:r>
                        <a:rPr lang="en-US" sz="2000" b="1" dirty="0" smtClean="0">
                          <a:latin typeface="Verdana" pitchFamily="34" charset="0"/>
                          <a:ea typeface="Verdana" pitchFamily="34" charset="0"/>
                          <a:cs typeface="Verdana" pitchFamily="34" charset="0"/>
                          <a:hlinkClick r:id="rId34" action="ppaction://hlinksldjump"/>
                        </a:rPr>
                        <a:t>$500</a:t>
                      </a:r>
                      <a:endParaRPr lang="en-US" sz="2000" b="1" dirty="0">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DDEBCF">
                            <a:alpha val="68000"/>
                          </a:srgbClr>
                        </a:gs>
                        <a:gs pos="50000">
                          <a:srgbClr val="9CB86E"/>
                        </a:gs>
                        <a:gs pos="100000">
                          <a:srgbClr val="156B13"/>
                        </a:gs>
                      </a:gsLst>
                      <a:lin ang="0" scaled="1"/>
                      <a:tileRect/>
                    </a:gradFill>
                  </a:tcPr>
                </a:tc>
                <a:tc>
                  <a:txBody>
                    <a:bodyPr/>
                    <a:lstStyle/>
                    <a:p>
                      <a:pPr algn="ctr"/>
                      <a:endParaRPr lang="en-US" sz="2000" b="1" dirty="0" smtClean="0">
                        <a:solidFill>
                          <a:srgbClr val="3333CC"/>
                        </a:solidFill>
                        <a:latin typeface="Verdana" pitchFamily="34" charset="0"/>
                        <a:ea typeface="Verdana" pitchFamily="34" charset="0"/>
                        <a:cs typeface="Verdana" pitchFamily="34" charset="0"/>
                      </a:endParaRPr>
                    </a:p>
                    <a:p>
                      <a:pPr algn="ctr"/>
                      <a:r>
                        <a:rPr lang="en-US" sz="2000" b="1" dirty="0" smtClean="0">
                          <a:solidFill>
                            <a:srgbClr val="3333CC"/>
                          </a:solidFill>
                          <a:latin typeface="Verdana" pitchFamily="34" charset="0"/>
                          <a:ea typeface="Verdana" pitchFamily="34" charset="0"/>
                          <a:cs typeface="Verdana" pitchFamily="34" charset="0"/>
                          <a:hlinkClick r:id="rId35" action="ppaction://hlinksldjump"/>
                        </a:rPr>
                        <a:t>$500</a:t>
                      </a:r>
                      <a:endParaRPr lang="en-US" sz="2000" b="1" dirty="0">
                        <a:solidFill>
                          <a:srgbClr val="3333CC"/>
                        </a:solidFill>
                        <a:latin typeface="Verdana" pitchFamily="34" charset="0"/>
                        <a:ea typeface="Verdana" pitchFamily="34" charset="0"/>
                        <a:cs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10"/>
                      <a:tile tx="0" ty="0" sx="100000" sy="100000" flip="none" algn="tl"/>
                    </a:blipFill>
                  </a:tcPr>
                </a:tc>
              </a:tr>
            </a:tbl>
          </a:graphicData>
        </a:graphic>
      </p:graphicFrame>
      <p:sp>
        <p:nvSpPr>
          <p:cNvPr id="5" name="TextBox 4"/>
          <p:cNvSpPr txBox="1"/>
          <p:nvPr/>
        </p:nvSpPr>
        <p:spPr>
          <a:xfrm>
            <a:off x="5105400" y="6324600"/>
            <a:ext cx="35052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solidFill>
                  <a:schemeClr val="accent4">
                    <a:lumMod val="50000"/>
                  </a:schemeClr>
                </a:solidFill>
                <a:latin typeface="Verdana" pitchFamily="34" charset="0"/>
                <a:ea typeface="Verdana" pitchFamily="34" charset="0"/>
                <a:cs typeface="Verdana" pitchFamily="34" charset="0"/>
                <a:hlinkClick r:id="rId36" action="ppaction://hlinksldjump"/>
              </a:rPr>
              <a:t>Final J-Sci Question ….</a:t>
            </a:r>
            <a:endParaRPr lang="en-US" b="1" dirty="0">
              <a:solidFill>
                <a:schemeClr val="accent4">
                  <a:lumMod val="50000"/>
                </a:schemeClr>
              </a:solidFill>
              <a:latin typeface="Verdana" pitchFamily="34" charset="0"/>
              <a:ea typeface="Verdana" pitchFamily="34" charset="0"/>
              <a:cs typeface="Verdana" pitchFamily="34" charset="0"/>
            </a:endParaRPr>
          </a:p>
        </p:txBody>
      </p:sp>
      <p:sp>
        <p:nvSpPr>
          <p:cNvPr id="6" name="TextBox 5"/>
          <p:cNvSpPr txBox="1"/>
          <p:nvPr/>
        </p:nvSpPr>
        <p:spPr>
          <a:xfrm>
            <a:off x="228600" y="6324600"/>
            <a:ext cx="35052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smtClean="0">
                <a:solidFill>
                  <a:srgbClr val="660066"/>
                </a:solidFill>
                <a:latin typeface="Verdana" pitchFamily="34" charset="0"/>
                <a:ea typeface="Verdana" pitchFamily="34" charset="0"/>
                <a:cs typeface="Verdana" pitchFamily="34" charset="0"/>
                <a:hlinkClick r:id="rId37" action="ppaction://hlinksldjump"/>
              </a:rPr>
              <a:t>Return to Starting Page</a:t>
            </a:r>
            <a:endParaRPr lang="en-US" b="1" dirty="0">
              <a:solidFill>
                <a:srgbClr val="660066"/>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alpha val="69000"/>
              </a:srgbClr>
            </a:gs>
            <a:gs pos="50000">
              <a:srgbClr val="9CB86E"/>
            </a:gs>
            <a:gs pos="100000">
              <a:srgbClr val="156B13"/>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Earth/Space Science $300</a:t>
            </a:r>
            <a:endParaRPr lang="en-US" b="1" dirty="0">
              <a:solidFill>
                <a:schemeClr val="tx1"/>
              </a:solidFill>
            </a:endParaRPr>
          </a:p>
        </p:txBody>
      </p:sp>
      <p:sp>
        <p:nvSpPr>
          <p:cNvPr id="3" name="Content Placeholder 2"/>
          <p:cNvSpPr>
            <a:spLocks noGrp="1"/>
          </p:cNvSpPr>
          <p:nvPr>
            <p:ph idx="1"/>
          </p:nvPr>
        </p:nvSpPr>
        <p:spPr/>
        <p:txBody>
          <a:bodyPr>
            <a:normAutofit fontScale="85000" lnSpcReduction="10000"/>
          </a:bodyPr>
          <a:lstStyle/>
          <a:p>
            <a:pPr>
              <a:buNone/>
            </a:pPr>
            <a:r>
              <a:rPr lang="en-US" b="1" dirty="0" smtClean="0">
                <a:solidFill>
                  <a:schemeClr val="tx1"/>
                </a:solidFill>
              </a:rPr>
              <a:t>A:</a:t>
            </a:r>
            <a:r>
              <a:rPr lang="en-US" dirty="0" smtClean="0">
                <a:solidFill>
                  <a:schemeClr val="tx1"/>
                </a:solidFill>
              </a:rPr>
              <a:t>  Possible answers include:</a:t>
            </a:r>
          </a:p>
          <a:p>
            <a:pPr>
              <a:buNone/>
            </a:pPr>
            <a:r>
              <a:rPr lang="en-US" b="1" dirty="0" smtClean="0">
                <a:solidFill>
                  <a:schemeClr val="tx1"/>
                </a:solidFill>
              </a:rPr>
              <a:t>	</a:t>
            </a:r>
            <a:r>
              <a:rPr lang="en-US" dirty="0" smtClean="0">
                <a:solidFill>
                  <a:schemeClr val="tx1"/>
                </a:solidFill>
              </a:rPr>
              <a:t>- Sea-floor spreading</a:t>
            </a:r>
          </a:p>
          <a:p>
            <a:pPr>
              <a:buNone/>
            </a:pPr>
            <a:r>
              <a:rPr lang="en-US" b="1" dirty="0" smtClean="0">
                <a:solidFill>
                  <a:schemeClr val="tx1"/>
                </a:solidFill>
              </a:rPr>
              <a:t>	</a:t>
            </a:r>
            <a:r>
              <a:rPr lang="en-US" dirty="0" smtClean="0">
                <a:solidFill>
                  <a:schemeClr val="tx1"/>
                </a:solidFill>
              </a:rPr>
              <a:t>- </a:t>
            </a:r>
            <a:r>
              <a:rPr lang="en-US" dirty="0" err="1" smtClean="0">
                <a:solidFill>
                  <a:schemeClr val="tx1"/>
                </a:solidFill>
              </a:rPr>
              <a:t>Subduction</a:t>
            </a:r>
            <a:r>
              <a:rPr lang="en-US" dirty="0" smtClean="0">
                <a:solidFill>
                  <a:schemeClr val="tx1"/>
                </a:solidFill>
              </a:rPr>
              <a:t> (ocean plate collides with continental plate)</a:t>
            </a:r>
          </a:p>
          <a:p>
            <a:pPr>
              <a:buNone/>
            </a:pPr>
            <a:r>
              <a:rPr lang="en-US" b="1" dirty="0" smtClean="0">
                <a:solidFill>
                  <a:schemeClr val="tx1"/>
                </a:solidFill>
              </a:rPr>
              <a:t>	</a:t>
            </a:r>
            <a:r>
              <a:rPr lang="en-US" dirty="0" smtClean="0">
                <a:solidFill>
                  <a:schemeClr val="tx1"/>
                </a:solidFill>
              </a:rPr>
              <a:t>- Mountain Ranges (when plates collide and push up)</a:t>
            </a:r>
          </a:p>
          <a:p>
            <a:pPr>
              <a:buNone/>
            </a:pPr>
            <a:r>
              <a:rPr lang="en-US" b="1" dirty="0" smtClean="0">
                <a:solidFill>
                  <a:schemeClr val="tx1"/>
                </a:solidFill>
              </a:rPr>
              <a:t>	</a:t>
            </a:r>
            <a:r>
              <a:rPr lang="en-US" dirty="0" smtClean="0">
                <a:solidFill>
                  <a:schemeClr val="tx1"/>
                </a:solidFill>
              </a:rPr>
              <a:t>- Earthquakes (plates slide past each other)</a:t>
            </a:r>
          </a:p>
          <a:p>
            <a:pPr>
              <a:buNone/>
            </a:pPr>
            <a:r>
              <a:rPr lang="en-US" b="1" dirty="0" smtClean="0">
                <a:solidFill>
                  <a:schemeClr val="tx1"/>
                </a:solidFill>
              </a:rPr>
              <a:t>	</a:t>
            </a:r>
            <a:r>
              <a:rPr lang="en-US" dirty="0" smtClean="0">
                <a:solidFill>
                  <a:schemeClr val="tx1"/>
                </a:solidFill>
              </a:rPr>
              <a:t>- Volcanoes &amp; islands (magma rises from holes in crust)</a:t>
            </a:r>
          </a:p>
          <a:p>
            <a:pPr>
              <a:buNone/>
            </a:pPr>
            <a:r>
              <a:rPr lang="en-US" dirty="0" smtClean="0">
                <a:solidFill>
                  <a:schemeClr val="tx1"/>
                </a:solidFill>
              </a:rPr>
              <a:t> 	- Folding and faulting</a:t>
            </a:r>
            <a:endParaRPr lang="en-US" dirty="0">
              <a:solidFill>
                <a:schemeClr val="tx1"/>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2"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alpha val="69000"/>
              </a:srgbClr>
            </a:gs>
            <a:gs pos="50000">
              <a:srgbClr val="9CB86E"/>
            </a:gs>
            <a:gs pos="100000">
              <a:srgbClr val="156B13"/>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Earth/Space Science $400</a:t>
            </a:r>
            <a:endParaRPr lang="en-US" b="1" dirty="0">
              <a:solidFill>
                <a:schemeClr val="tx1"/>
              </a:solidFill>
            </a:endParaRPr>
          </a:p>
        </p:txBody>
      </p:sp>
      <p:sp>
        <p:nvSpPr>
          <p:cNvPr id="3" name="Content Placeholder 2"/>
          <p:cNvSpPr>
            <a:spLocks noGrp="1"/>
          </p:cNvSpPr>
          <p:nvPr>
            <p:ph idx="1"/>
          </p:nvPr>
        </p:nvSpPr>
        <p:spPr/>
        <p:txBody>
          <a:bodyPr>
            <a:normAutofit/>
          </a:bodyPr>
          <a:lstStyle/>
          <a:p>
            <a:pPr>
              <a:buNone/>
            </a:pPr>
            <a:r>
              <a:rPr lang="en-US" sz="2800" b="1" dirty="0" smtClean="0">
                <a:solidFill>
                  <a:schemeClr val="tx1"/>
                </a:solidFill>
              </a:rPr>
              <a:t>Q:</a:t>
            </a:r>
            <a:r>
              <a:rPr lang="en-US" sz="2800" dirty="0" smtClean="0">
                <a:solidFill>
                  <a:schemeClr val="tx1"/>
                </a:solidFill>
              </a:rPr>
              <a:t>  Why are there tides in Earth’s oceans?</a:t>
            </a:r>
          </a:p>
          <a:p>
            <a:pPr>
              <a:buNone/>
            </a:pPr>
            <a:endParaRPr lang="en-US" sz="2800" dirty="0" smtClean="0">
              <a:solidFill>
                <a:schemeClr val="tx1"/>
              </a:solidFill>
            </a:endParaRPr>
          </a:p>
          <a:p>
            <a:pPr marL="514350" indent="-514350">
              <a:buAutoNum type="alphaUcPeriod"/>
            </a:pPr>
            <a:r>
              <a:rPr lang="en-US" sz="2800" dirty="0" smtClean="0">
                <a:solidFill>
                  <a:schemeClr val="tx1"/>
                </a:solidFill>
              </a:rPr>
              <a:t>The Earth tilts on its axis.</a:t>
            </a:r>
          </a:p>
          <a:p>
            <a:pPr marL="514350" indent="-514350">
              <a:buAutoNum type="alphaUcPeriod"/>
            </a:pPr>
            <a:r>
              <a:rPr lang="en-US" sz="2800" dirty="0" smtClean="0">
                <a:solidFill>
                  <a:schemeClr val="tx1"/>
                </a:solidFill>
              </a:rPr>
              <a:t>The Earth spins so fast that it moves the water.</a:t>
            </a:r>
          </a:p>
          <a:p>
            <a:pPr marL="514350" indent="-514350">
              <a:buAutoNum type="alphaUcPeriod"/>
            </a:pPr>
            <a:r>
              <a:rPr lang="en-US" sz="2800" dirty="0" smtClean="0">
                <a:solidFill>
                  <a:schemeClr val="tx1"/>
                </a:solidFill>
              </a:rPr>
              <a:t> The Moon’s gravitational pull moves the water in Earth’s oceans.</a:t>
            </a:r>
          </a:p>
        </p:txBody>
      </p:sp>
      <p:sp>
        <p:nvSpPr>
          <p:cNvPr id="4" name="TextBox 3"/>
          <p:cNvSpPr txBox="1"/>
          <p:nvPr/>
        </p:nvSpPr>
        <p:spPr>
          <a:xfrm>
            <a:off x="5105400" y="5486400"/>
            <a:ext cx="3200400" cy="369332"/>
          </a:xfrm>
          <a:prstGeom prst="rect">
            <a:avLst/>
          </a:prstGeom>
          <a:noFill/>
        </p:spPr>
        <p:txBody>
          <a:bodyPr wrap="square" rtlCol="0">
            <a:spAutoFit/>
          </a:bodyPr>
          <a:lstStyle/>
          <a:p>
            <a:r>
              <a:rPr lang="en-US" b="1" dirty="0" smtClean="0">
                <a:latin typeface="Verdana" pitchFamily="34" charset="0"/>
                <a:ea typeface="Verdana" pitchFamily="34" charset="0"/>
                <a:cs typeface="Verdana" pitchFamily="34" charset="0"/>
                <a:hlinkClick r:id="rId2" action="ppaction://hlinksldjump"/>
              </a:rPr>
              <a:t>And the answer is ….</a:t>
            </a:r>
            <a:endParaRPr lang="en-US" b="1"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alpha val="69000"/>
              </a:srgbClr>
            </a:gs>
            <a:gs pos="50000">
              <a:srgbClr val="9CB86E"/>
            </a:gs>
            <a:gs pos="100000">
              <a:srgbClr val="156B13"/>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Earth/Space Science $400</a:t>
            </a:r>
            <a:endParaRPr lang="en-US" b="1" dirty="0">
              <a:solidFill>
                <a:schemeClr val="tx1"/>
              </a:solidFill>
            </a:endParaRPr>
          </a:p>
        </p:txBody>
      </p:sp>
      <p:sp>
        <p:nvSpPr>
          <p:cNvPr id="3" name="Content Placeholder 2"/>
          <p:cNvSpPr>
            <a:spLocks noGrp="1"/>
          </p:cNvSpPr>
          <p:nvPr>
            <p:ph idx="1"/>
          </p:nvPr>
        </p:nvSpPr>
        <p:spPr>
          <a:xfrm>
            <a:off x="4495800" y="1371600"/>
            <a:ext cx="4191000" cy="4754563"/>
          </a:xfrm>
        </p:spPr>
        <p:txBody>
          <a:bodyPr/>
          <a:lstStyle/>
          <a:p>
            <a:pPr>
              <a:buNone/>
            </a:pPr>
            <a:r>
              <a:rPr lang="en-US" b="1" dirty="0" smtClean="0">
                <a:solidFill>
                  <a:schemeClr val="tx1"/>
                </a:solidFill>
              </a:rPr>
              <a:t>Answer:</a:t>
            </a:r>
            <a:endParaRPr lang="en-US" dirty="0" smtClean="0">
              <a:solidFill>
                <a:schemeClr val="tx1"/>
              </a:solidFill>
            </a:endParaRPr>
          </a:p>
          <a:p>
            <a:pPr>
              <a:buNone/>
            </a:pPr>
            <a:r>
              <a:rPr lang="en-US" dirty="0" smtClean="0">
                <a:solidFill>
                  <a:schemeClr val="tx1"/>
                </a:solidFill>
              </a:rPr>
              <a:t> C. The Moon’s gravitational pull moves the water in Earth’s oceans.</a:t>
            </a:r>
          </a:p>
          <a:p>
            <a:pPr>
              <a:buNone/>
            </a:pPr>
            <a:endParaRPr lang="en-US" dirty="0">
              <a:solidFill>
                <a:schemeClr val="tx1"/>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2"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pic>
        <p:nvPicPr>
          <p:cNvPr id="6" name="Picture 5" descr="earth_moon.gif"/>
          <p:cNvPicPr>
            <a:picLocks noChangeAspect="1"/>
          </p:cNvPicPr>
          <p:nvPr/>
        </p:nvPicPr>
        <p:blipFill>
          <a:blip r:embed="rId3" cstate="print"/>
          <a:stretch>
            <a:fillRect/>
          </a:stretch>
        </p:blipFill>
        <p:spPr>
          <a:xfrm>
            <a:off x="457200" y="1371600"/>
            <a:ext cx="3848100" cy="4524375"/>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alpha val="69000"/>
              </a:srgbClr>
            </a:gs>
            <a:gs pos="50000">
              <a:srgbClr val="9CB86E"/>
            </a:gs>
            <a:gs pos="100000">
              <a:srgbClr val="156B13"/>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Earth/Space Science $500</a:t>
            </a:r>
            <a:endParaRPr lang="en-US" b="1" dirty="0">
              <a:solidFill>
                <a:schemeClr val="tx1"/>
              </a:solidFill>
            </a:endParaRPr>
          </a:p>
        </p:txBody>
      </p:sp>
      <p:sp>
        <p:nvSpPr>
          <p:cNvPr id="3" name="Content Placeholder 2"/>
          <p:cNvSpPr>
            <a:spLocks noGrp="1"/>
          </p:cNvSpPr>
          <p:nvPr>
            <p:ph idx="1"/>
          </p:nvPr>
        </p:nvSpPr>
        <p:spPr/>
        <p:txBody>
          <a:bodyPr/>
          <a:lstStyle/>
          <a:p>
            <a:pPr>
              <a:buNone/>
            </a:pPr>
            <a:r>
              <a:rPr lang="en-US" b="1" dirty="0" smtClean="0">
                <a:solidFill>
                  <a:schemeClr val="tx1"/>
                </a:solidFill>
              </a:rPr>
              <a:t>Q. </a:t>
            </a:r>
            <a:r>
              <a:rPr lang="en-US" dirty="0" smtClean="0">
                <a:solidFill>
                  <a:schemeClr val="tx1"/>
                </a:solidFill>
              </a:rPr>
              <a:t> How does the “red shift” of a star’s life provide evidence  in support of the “Big Bang Theory?”</a:t>
            </a:r>
            <a:endParaRPr lang="en-US" b="1" dirty="0">
              <a:solidFill>
                <a:schemeClr val="tx1"/>
              </a:solidFill>
            </a:endParaRPr>
          </a:p>
        </p:txBody>
      </p:sp>
      <p:sp>
        <p:nvSpPr>
          <p:cNvPr id="4" name="TextBox 3"/>
          <p:cNvSpPr txBox="1"/>
          <p:nvPr/>
        </p:nvSpPr>
        <p:spPr>
          <a:xfrm>
            <a:off x="5181600" y="5562600"/>
            <a:ext cx="3200400" cy="369332"/>
          </a:xfrm>
          <a:prstGeom prst="rect">
            <a:avLst/>
          </a:prstGeom>
          <a:noFill/>
        </p:spPr>
        <p:txBody>
          <a:bodyPr wrap="square" rtlCol="0">
            <a:spAutoFit/>
          </a:bodyPr>
          <a:lstStyle/>
          <a:p>
            <a:r>
              <a:rPr lang="en-US" b="1" dirty="0" smtClean="0">
                <a:latin typeface="Verdana" pitchFamily="34" charset="0"/>
                <a:ea typeface="Verdana" pitchFamily="34" charset="0"/>
                <a:cs typeface="Verdana" pitchFamily="34" charset="0"/>
                <a:hlinkClick r:id="rId2" action="ppaction://hlinksldjump"/>
              </a:rPr>
              <a:t>And the answer is ….</a:t>
            </a:r>
            <a:endParaRPr lang="en-US" b="1" dirty="0">
              <a:latin typeface="Verdana" pitchFamily="34" charset="0"/>
              <a:ea typeface="Verdana" pitchFamily="34" charset="0"/>
              <a:cs typeface="Verdana" pitchFamily="34" charset="0"/>
            </a:endParaRPr>
          </a:p>
        </p:txBody>
      </p:sp>
      <p:pic>
        <p:nvPicPr>
          <p:cNvPr id="5" name="Picture 4" descr="galaxy.WMF"/>
          <p:cNvPicPr>
            <a:picLocks noChangeAspect="1"/>
          </p:cNvPicPr>
          <p:nvPr/>
        </p:nvPicPr>
        <p:blipFill>
          <a:blip r:embed="rId3" cstate="print"/>
          <a:stretch>
            <a:fillRect/>
          </a:stretch>
        </p:blipFill>
        <p:spPr>
          <a:xfrm>
            <a:off x="1600200" y="3810000"/>
            <a:ext cx="2438400" cy="2390370"/>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alpha val="69000"/>
              </a:srgbClr>
            </a:gs>
            <a:gs pos="50000">
              <a:srgbClr val="9CB86E"/>
            </a:gs>
            <a:gs pos="100000">
              <a:srgbClr val="156B13"/>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Earth/Space Science $500</a:t>
            </a:r>
            <a:endParaRPr lang="en-US" b="1" dirty="0">
              <a:solidFill>
                <a:schemeClr val="tx1"/>
              </a:solidFill>
            </a:endParaRPr>
          </a:p>
        </p:txBody>
      </p:sp>
      <p:sp>
        <p:nvSpPr>
          <p:cNvPr id="3" name="Content Placeholder 2"/>
          <p:cNvSpPr>
            <a:spLocks noGrp="1"/>
          </p:cNvSpPr>
          <p:nvPr>
            <p:ph idx="1"/>
          </p:nvPr>
        </p:nvSpPr>
        <p:spPr/>
        <p:txBody>
          <a:bodyPr/>
          <a:lstStyle/>
          <a:p>
            <a:pPr>
              <a:buNone/>
            </a:pPr>
            <a:r>
              <a:rPr lang="en-US" b="1" dirty="0" smtClean="0">
                <a:solidFill>
                  <a:schemeClr val="tx1"/>
                </a:solidFill>
              </a:rPr>
              <a:t>Answer:</a:t>
            </a:r>
            <a:r>
              <a:rPr lang="en-US" dirty="0" smtClean="0">
                <a:solidFill>
                  <a:schemeClr val="tx1"/>
                </a:solidFill>
              </a:rPr>
              <a:t>  The “red shift” means that the star is moving farther away from the observer.  The Big Bang Theory states that the universe continues to expand.</a:t>
            </a:r>
            <a:endParaRPr lang="en-US" b="1" dirty="0">
              <a:solidFill>
                <a:schemeClr val="tx1"/>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2"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pic>
        <p:nvPicPr>
          <p:cNvPr id="6" name="Picture 5" descr="galaxy.WMF"/>
          <p:cNvPicPr>
            <a:picLocks noChangeAspect="1"/>
          </p:cNvPicPr>
          <p:nvPr/>
        </p:nvPicPr>
        <p:blipFill>
          <a:blip r:embed="rId3" cstate="print"/>
          <a:stretch>
            <a:fillRect/>
          </a:stretch>
        </p:blipFill>
        <p:spPr>
          <a:xfrm>
            <a:off x="3962400" y="4343400"/>
            <a:ext cx="1583358" cy="15521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33CC"/>
                </a:solidFill>
              </a:rPr>
              <a:t>Cells and Such $100</a:t>
            </a:r>
            <a:endParaRPr lang="en-US" b="1" dirty="0">
              <a:solidFill>
                <a:srgbClr val="3333CC"/>
              </a:solidFill>
            </a:endParaRPr>
          </a:p>
        </p:txBody>
      </p:sp>
      <p:sp>
        <p:nvSpPr>
          <p:cNvPr id="3" name="Content Placeholder 2"/>
          <p:cNvSpPr>
            <a:spLocks noGrp="1"/>
          </p:cNvSpPr>
          <p:nvPr>
            <p:ph idx="1"/>
          </p:nvPr>
        </p:nvSpPr>
        <p:spPr/>
        <p:txBody>
          <a:bodyPr/>
          <a:lstStyle/>
          <a:p>
            <a:pPr>
              <a:buNone/>
            </a:pPr>
            <a:r>
              <a:rPr lang="en-US" b="1" dirty="0" smtClean="0">
                <a:solidFill>
                  <a:srgbClr val="3333CC"/>
                </a:solidFill>
              </a:rPr>
              <a:t>True or False Question:</a:t>
            </a:r>
            <a:endParaRPr lang="en-US" dirty="0" smtClean="0">
              <a:solidFill>
                <a:srgbClr val="3333CC"/>
              </a:solidFill>
            </a:endParaRPr>
          </a:p>
          <a:p>
            <a:pPr>
              <a:buNone/>
            </a:pPr>
            <a:r>
              <a:rPr lang="en-US" dirty="0" smtClean="0">
                <a:solidFill>
                  <a:srgbClr val="3333CC"/>
                </a:solidFill>
              </a:rPr>
              <a:t>Prokaryotes have no nucleus.  Eukaryotes have nucleus and membrane-bound organelles</a:t>
            </a:r>
          </a:p>
        </p:txBody>
      </p:sp>
      <p:sp>
        <p:nvSpPr>
          <p:cNvPr id="4" name="TextBox 3"/>
          <p:cNvSpPr txBox="1"/>
          <p:nvPr/>
        </p:nvSpPr>
        <p:spPr>
          <a:xfrm>
            <a:off x="5257800" y="5638800"/>
            <a:ext cx="3200400" cy="369332"/>
          </a:xfrm>
          <a:prstGeom prst="rect">
            <a:avLst/>
          </a:prstGeom>
          <a:noFill/>
        </p:spPr>
        <p:txBody>
          <a:bodyPr wrap="square" rtlCol="0">
            <a:spAutoFit/>
          </a:bodyPr>
          <a:lstStyle/>
          <a:p>
            <a:r>
              <a:rPr lang="en-US" b="1" dirty="0" smtClean="0">
                <a:solidFill>
                  <a:srgbClr val="3333CC"/>
                </a:solidFill>
                <a:latin typeface="Verdana" pitchFamily="34" charset="0"/>
                <a:ea typeface="Verdana" pitchFamily="34" charset="0"/>
                <a:cs typeface="Verdana" pitchFamily="34" charset="0"/>
                <a:hlinkClick r:id="rId3" action="ppaction://hlinksldjump"/>
              </a:rPr>
              <a:t>And the answer is ….</a:t>
            </a:r>
            <a:endParaRPr lang="en-US" b="1" dirty="0">
              <a:solidFill>
                <a:srgbClr val="3333CC"/>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33CC"/>
                </a:solidFill>
              </a:rPr>
              <a:t>Cells and Such $100</a:t>
            </a:r>
            <a:endParaRPr lang="en-US" b="1" dirty="0">
              <a:solidFill>
                <a:srgbClr val="3333CC"/>
              </a:solidFill>
            </a:endParaRPr>
          </a:p>
        </p:txBody>
      </p:sp>
      <p:sp>
        <p:nvSpPr>
          <p:cNvPr id="3" name="Content Placeholder 2"/>
          <p:cNvSpPr>
            <a:spLocks noGrp="1"/>
          </p:cNvSpPr>
          <p:nvPr>
            <p:ph idx="1"/>
          </p:nvPr>
        </p:nvSpPr>
        <p:spPr/>
        <p:txBody>
          <a:bodyPr/>
          <a:lstStyle/>
          <a:p>
            <a:pPr>
              <a:buNone/>
            </a:pPr>
            <a:r>
              <a:rPr lang="en-US" dirty="0" smtClean="0">
                <a:solidFill>
                  <a:srgbClr val="3333CC"/>
                </a:solidFill>
              </a:rPr>
              <a:t>Select             for a hint. </a:t>
            </a:r>
          </a:p>
          <a:p>
            <a:pPr>
              <a:buNone/>
            </a:pPr>
            <a:endParaRPr lang="en-US" dirty="0" smtClean="0">
              <a:solidFill>
                <a:srgbClr val="3333CC"/>
              </a:solidFill>
            </a:endParaRPr>
          </a:p>
          <a:p>
            <a:pPr>
              <a:buNone/>
            </a:pPr>
            <a:r>
              <a:rPr lang="en-US" b="1" dirty="0" smtClean="0">
                <a:solidFill>
                  <a:srgbClr val="3333CC"/>
                </a:solidFill>
              </a:rPr>
              <a:t>Answer:</a:t>
            </a:r>
            <a:r>
              <a:rPr lang="en-US" dirty="0" smtClean="0">
                <a:solidFill>
                  <a:srgbClr val="3333CC"/>
                </a:solidFill>
              </a:rPr>
              <a:t> </a:t>
            </a:r>
          </a:p>
          <a:p>
            <a:pPr>
              <a:buNone/>
            </a:pPr>
            <a:r>
              <a:rPr lang="en-US" dirty="0" smtClean="0">
                <a:solidFill>
                  <a:srgbClr val="3333CC"/>
                </a:solidFill>
              </a:rPr>
              <a:t>True.  Prokaryotes do not have a nucleus.  Eukaryotes do.</a:t>
            </a:r>
            <a:endParaRPr lang="en-US" dirty="0">
              <a:solidFill>
                <a:srgbClr val="3333CC"/>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
        <p:nvSpPr>
          <p:cNvPr id="6" name="Cloud 5">
            <a:hlinkClick r:id="rId4" action="ppaction://hlinksldjump"/>
          </p:cNvPr>
          <p:cNvSpPr/>
          <p:nvPr/>
        </p:nvSpPr>
        <p:spPr>
          <a:xfrm>
            <a:off x="2133600" y="1676400"/>
            <a:ext cx="1219200" cy="838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33CC"/>
                </a:solidFill>
              </a:rPr>
              <a:t>Cells and Such $100 Hint</a:t>
            </a:r>
            <a:endParaRPr lang="en-US" b="1" dirty="0">
              <a:solidFill>
                <a:srgbClr val="3333CC"/>
              </a:solidFill>
            </a:endParaRPr>
          </a:p>
        </p:txBody>
      </p:sp>
      <p:sp>
        <p:nvSpPr>
          <p:cNvPr id="3" name="Content Placeholder 2"/>
          <p:cNvSpPr>
            <a:spLocks noGrp="1"/>
          </p:cNvSpPr>
          <p:nvPr>
            <p:ph idx="1"/>
          </p:nvPr>
        </p:nvSpPr>
        <p:spPr/>
        <p:txBody>
          <a:bodyPr/>
          <a:lstStyle/>
          <a:p>
            <a:pPr>
              <a:buNone/>
            </a:pPr>
            <a:r>
              <a:rPr lang="en-US" dirty="0" smtClean="0">
                <a:solidFill>
                  <a:srgbClr val="3333CC"/>
                </a:solidFill>
              </a:rPr>
              <a:t>Example of prokaryotes:  bacteria</a:t>
            </a:r>
          </a:p>
          <a:p>
            <a:pPr>
              <a:buNone/>
            </a:pPr>
            <a:endParaRPr lang="en-US" b="1" dirty="0" smtClean="0">
              <a:solidFill>
                <a:srgbClr val="3333CC"/>
              </a:solidFill>
            </a:endParaRPr>
          </a:p>
          <a:p>
            <a:pPr>
              <a:buNone/>
            </a:pPr>
            <a:r>
              <a:rPr lang="en-US" dirty="0" smtClean="0">
                <a:solidFill>
                  <a:srgbClr val="3333CC"/>
                </a:solidFill>
              </a:rPr>
              <a:t>Example of eukaryotes: plants, animals, </a:t>
            </a:r>
            <a:r>
              <a:rPr lang="en-US" dirty="0" err="1" smtClean="0">
                <a:solidFill>
                  <a:srgbClr val="3333CC"/>
                </a:solidFill>
              </a:rPr>
              <a:t>protists</a:t>
            </a:r>
            <a:r>
              <a:rPr lang="en-US" dirty="0" smtClean="0">
                <a:solidFill>
                  <a:srgbClr val="3333CC"/>
                </a:solidFill>
              </a:rPr>
              <a:t>, fungi</a:t>
            </a:r>
          </a:p>
          <a:p>
            <a:pPr>
              <a:buNone/>
            </a:pPr>
            <a:endParaRPr lang="en-US" dirty="0" smtClean="0">
              <a:solidFill>
                <a:srgbClr val="3333CC"/>
              </a:solidFill>
            </a:endParaRPr>
          </a:p>
          <a:p>
            <a:pPr>
              <a:buNone/>
            </a:pPr>
            <a:r>
              <a:rPr lang="en-US" b="1" dirty="0" smtClean="0">
                <a:solidFill>
                  <a:srgbClr val="3333CC"/>
                </a:solidFill>
                <a:hlinkClick r:id="rId3" action="ppaction://hlinksldjump"/>
              </a:rPr>
              <a:t>Return to $100 Answer page</a:t>
            </a:r>
            <a:r>
              <a:rPr lang="en-US" dirty="0" smtClean="0">
                <a:solidFill>
                  <a:srgbClr val="3333CC"/>
                </a:solidFill>
                <a:hlinkClick r:id="rId3" action="ppaction://hlinksldjump"/>
              </a:rPr>
              <a:t> </a:t>
            </a:r>
            <a:endParaRPr lang="en-US" dirty="0" smtClean="0">
              <a:solidFill>
                <a:srgbClr val="3333CC"/>
              </a:solidFill>
            </a:endParaRPr>
          </a:p>
          <a:p>
            <a:pPr>
              <a:buNone/>
            </a:pPr>
            <a:endParaRPr lang="en-US" dirty="0" smtClean="0">
              <a:solidFill>
                <a:srgbClr val="3333CC"/>
              </a:solidFill>
            </a:endParaRPr>
          </a:p>
          <a:p>
            <a:pPr>
              <a:buNone/>
            </a:pPr>
            <a:endParaRPr lang="en-US" dirty="0">
              <a:solidFill>
                <a:srgbClr val="3333CC"/>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4"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33CC"/>
                </a:solidFill>
              </a:rPr>
              <a:t>Cells and Such $200</a:t>
            </a:r>
            <a:endParaRPr lang="en-US" b="1" dirty="0">
              <a:solidFill>
                <a:srgbClr val="3333CC"/>
              </a:solidFill>
            </a:endParaRPr>
          </a:p>
        </p:txBody>
      </p:sp>
      <p:sp>
        <p:nvSpPr>
          <p:cNvPr id="3" name="Content Placeholder 2"/>
          <p:cNvSpPr>
            <a:spLocks noGrp="1"/>
          </p:cNvSpPr>
          <p:nvPr>
            <p:ph idx="1"/>
          </p:nvPr>
        </p:nvSpPr>
        <p:spPr/>
        <p:txBody>
          <a:bodyPr/>
          <a:lstStyle/>
          <a:p>
            <a:pPr>
              <a:buNone/>
            </a:pPr>
            <a:r>
              <a:rPr lang="en-US" b="1" dirty="0" smtClean="0">
                <a:solidFill>
                  <a:srgbClr val="3333CC"/>
                </a:solidFill>
              </a:rPr>
              <a:t>Q:</a:t>
            </a:r>
            <a:r>
              <a:rPr lang="en-US" dirty="0" smtClean="0">
                <a:solidFill>
                  <a:srgbClr val="3333CC"/>
                </a:solidFill>
              </a:rPr>
              <a:t> Name at least two differences between a plant cell and an animal cell.</a:t>
            </a:r>
            <a:endParaRPr lang="en-US" b="1" dirty="0" smtClean="0">
              <a:solidFill>
                <a:srgbClr val="3333CC"/>
              </a:solidFill>
            </a:endParaRPr>
          </a:p>
          <a:p>
            <a:pPr>
              <a:buNone/>
            </a:pPr>
            <a:endParaRPr lang="en-US" dirty="0">
              <a:solidFill>
                <a:srgbClr val="3333CC"/>
              </a:solidFill>
            </a:endParaRPr>
          </a:p>
        </p:txBody>
      </p:sp>
      <p:sp>
        <p:nvSpPr>
          <p:cNvPr id="4" name="TextBox 3"/>
          <p:cNvSpPr txBox="1"/>
          <p:nvPr/>
        </p:nvSpPr>
        <p:spPr>
          <a:xfrm>
            <a:off x="5334000" y="5410200"/>
            <a:ext cx="3200400" cy="369332"/>
          </a:xfrm>
          <a:prstGeom prst="rect">
            <a:avLst/>
          </a:prstGeom>
          <a:noFill/>
        </p:spPr>
        <p:txBody>
          <a:bodyPr wrap="square" rtlCol="0">
            <a:spAutoFit/>
          </a:bodyPr>
          <a:lstStyle/>
          <a:p>
            <a:r>
              <a:rPr lang="en-US" b="1" dirty="0" smtClean="0">
                <a:solidFill>
                  <a:srgbClr val="3333CC"/>
                </a:solidFill>
                <a:latin typeface="Verdana" pitchFamily="34" charset="0"/>
                <a:ea typeface="Verdana" pitchFamily="34" charset="0"/>
                <a:cs typeface="Verdana" pitchFamily="34" charset="0"/>
                <a:hlinkClick r:id="rId3" action="ppaction://hlinksldjump"/>
              </a:rPr>
              <a:t>And the answer is ….</a:t>
            </a:r>
            <a:endParaRPr lang="en-US" b="1" dirty="0">
              <a:solidFill>
                <a:srgbClr val="3333CC"/>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33CC"/>
                </a:solidFill>
              </a:rPr>
              <a:t>Cells and Such $200</a:t>
            </a:r>
            <a:endParaRPr lang="en-US" b="1" dirty="0">
              <a:solidFill>
                <a:srgbClr val="3333CC"/>
              </a:solidFill>
            </a:endParaRPr>
          </a:p>
        </p:txBody>
      </p:sp>
      <p:sp>
        <p:nvSpPr>
          <p:cNvPr id="3" name="Content Placeholder 2"/>
          <p:cNvSpPr>
            <a:spLocks noGrp="1"/>
          </p:cNvSpPr>
          <p:nvPr>
            <p:ph idx="1"/>
          </p:nvPr>
        </p:nvSpPr>
        <p:spPr/>
        <p:txBody>
          <a:bodyPr/>
          <a:lstStyle/>
          <a:p>
            <a:pPr>
              <a:buNone/>
            </a:pPr>
            <a:r>
              <a:rPr lang="en-US" b="1" dirty="0" smtClean="0">
                <a:solidFill>
                  <a:srgbClr val="3333CC"/>
                </a:solidFill>
              </a:rPr>
              <a:t>Answer:</a:t>
            </a:r>
            <a:endParaRPr lang="en-US" dirty="0" smtClean="0">
              <a:solidFill>
                <a:srgbClr val="3333CC"/>
              </a:solidFill>
            </a:endParaRPr>
          </a:p>
          <a:p>
            <a:pPr>
              <a:buNone/>
            </a:pPr>
            <a:r>
              <a:rPr lang="en-US" dirty="0" smtClean="0">
                <a:solidFill>
                  <a:srgbClr val="3333CC"/>
                </a:solidFill>
              </a:rPr>
              <a:t>Plant cells have cell walls and chloroplasts, while animal cells do not. </a:t>
            </a:r>
          </a:p>
          <a:p>
            <a:pPr>
              <a:buNone/>
            </a:pPr>
            <a:endParaRPr lang="en-US" dirty="0" smtClean="0">
              <a:solidFill>
                <a:srgbClr val="660066"/>
              </a:solidFill>
            </a:endParaRPr>
          </a:p>
          <a:p>
            <a:pPr>
              <a:buNone/>
            </a:pPr>
            <a:r>
              <a:rPr lang="en-US" dirty="0" smtClean="0">
                <a:solidFill>
                  <a:srgbClr val="660066"/>
                </a:solidFill>
                <a:hlinkClick r:id="rId3"/>
              </a:rPr>
              <a:t>Select this to see interactive cell models!</a:t>
            </a:r>
            <a:endParaRPr lang="en-US" dirty="0" smtClean="0">
              <a:solidFill>
                <a:srgbClr val="660066"/>
              </a:solidFill>
            </a:endParaRPr>
          </a:p>
          <a:p>
            <a:pPr>
              <a:buNone/>
            </a:pPr>
            <a:endParaRPr lang="en-US" b="1" dirty="0">
              <a:solidFill>
                <a:srgbClr val="3333CC"/>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4"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E6DCAC">
                <a:alpha val="76000"/>
              </a:srgbClr>
            </a:gs>
            <a:gs pos="12000">
              <a:srgbClr val="E6D78A"/>
            </a:gs>
            <a:gs pos="30000">
              <a:srgbClr val="C7AC4C"/>
            </a:gs>
            <a:gs pos="45000">
              <a:srgbClr val="E6D78A"/>
            </a:gs>
            <a:gs pos="77000">
              <a:srgbClr val="C7AC4C"/>
            </a:gs>
            <a:gs pos="100000">
              <a:srgbClr val="E6DCAC"/>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rgbClr val="002060"/>
                </a:solidFill>
              </a:rPr>
              <a:t>Forces &amp; Energy $100</a:t>
            </a:r>
            <a:endParaRPr lang="en-US" b="1" dirty="0">
              <a:solidFill>
                <a:srgbClr val="002060"/>
              </a:solidFill>
            </a:endParaRPr>
          </a:p>
        </p:txBody>
      </p:sp>
      <p:sp>
        <p:nvSpPr>
          <p:cNvPr id="3" name="Content Placeholder 2"/>
          <p:cNvSpPr>
            <a:spLocks noGrp="1"/>
          </p:cNvSpPr>
          <p:nvPr>
            <p:ph idx="1"/>
          </p:nvPr>
        </p:nvSpPr>
        <p:spPr>
          <a:xfrm>
            <a:off x="457200" y="1371600"/>
            <a:ext cx="8382000" cy="4754563"/>
          </a:xfrm>
        </p:spPr>
        <p:txBody>
          <a:bodyPr/>
          <a:lstStyle/>
          <a:p>
            <a:pPr>
              <a:buNone/>
            </a:pPr>
            <a:r>
              <a:rPr lang="en-US" b="1" dirty="0" smtClean="0">
                <a:solidFill>
                  <a:srgbClr val="002060"/>
                </a:solidFill>
              </a:rPr>
              <a:t>Q:  </a:t>
            </a:r>
            <a:r>
              <a:rPr lang="en-US" dirty="0" smtClean="0">
                <a:solidFill>
                  <a:srgbClr val="002060"/>
                </a:solidFill>
              </a:rPr>
              <a:t>Newton’s Law of Inertia states that an object in motion will stay in motion and an object at rest will stay at rest unless …</a:t>
            </a:r>
            <a:br>
              <a:rPr lang="en-US" dirty="0" smtClean="0">
                <a:solidFill>
                  <a:srgbClr val="002060"/>
                </a:solidFill>
              </a:rPr>
            </a:br>
            <a:endParaRPr lang="en-US" dirty="0" smtClean="0">
              <a:solidFill>
                <a:srgbClr val="002060"/>
              </a:solidFill>
            </a:endParaRPr>
          </a:p>
          <a:p>
            <a:pPr>
              <a:buNone/>
            </a:pPr>
            <a:r>
              <a:rPr lang="en-US" dirty="0" smtClean="0">
                <a:solidFill>
                  <a:srgbClr val="002060"/>
                </a:solidFill>
              </a:rPr>
              <a:t>A. it is round.</a:t>
            </a:r>
          </a:p>
          <a:p>
            <a:pPr>
              <a:buNone/>
            </a:pPr>
            <a:r>
              <a:rPr lang="en-US" dirty="0" smtClean="0">
                <a:solidFill>
                  <a:srgbClr val="002060"/>
                </a:solidFill>
              </a:rPr>
              <a:t>B. it is acted on by an outside force.</a:t>
            </a:r>
            <a:endParaRPr lang="en-US" b="1" dirty="0" smtClean="0">
              <a:solidFill>
                <a:srgbClr val="002060"/>
              </a:solidFill>
            </a:endParaRPr>
          </a:p>
          <a:p>
            <a:pPr>
              <a:buNone/>
            </a:pPr>
            <a:endParaRPr lang="en-US" b="1" dirty="0" smtClean="0">
              <a:solidFill>
                <a:srgbClr val="002060"/>
              </a:solidFill>
            </a:endParaRPr>
          </a:p>
        </p:txBody>
      </p:sp>
      <p:sp>
        <p:nvSpPr>
          <p:cNvPr id="5" name="TextBox 4"/>
          <p:cNvSpPr txBox="1"/>
          <p:nvPr/>
        </p:nvSpPr>
        <p:spPr>
          <a:xfrm>
            <a:off x="5638800" y="6019800"/>
            <a:ext cx="3200400" cy="369332"/>
          </a:xfrm>
          <a:prstGeom prst="rect">
            <a:avLst/>
          </a:prstGeom>
          <a:noFill/>
        </p:spPr>
        <p:txBody>
          <a:bodyPr wrap="square" rtlCol="0">
            <a:spAutoFit/>
          </a:bodyPr>
          <a:lstStyle/>
          <a:p>
            <a:r>
              <a:rPr lang="en-US" b="1" dirty="0" smtClean="0">
                <a:solidFill>
                  <a:srgbClr val="002060"/>
                </a:solidFill>
                <a:latin typeface="Verdana" pitchFamily="34" charset="0"/>
                <a:ea typeface="Verdana" pitchFamily="34" charset="0"/>
                <a:cs typeface="Verdana" pitchFamily="34" charset="0"/>
                <a:hlinkClick r:id="rId2" action="ppaction://hlinksldjump"/>
              </a:rPr>
              <a:t>And the answer is ….</a:t>
            </a:r>
            <a:endParaRPr lang="en-US" b="1" dirty="0">
              <a:solidFill>
                <a:srgbClr val="00206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3333CC"/>
                </a:solidFill>
              </a:rPr>
              <a:t>Cells and Such $300</a:t>
            </a:r>
            <a:endParaRPr lang="en-US" b="1" dirty="0">
              <a:solidFill>
                <a:srgbClr val="3333CC"/>
              </a:solidFill>
            </a:endParaRP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sz="2800" b="1" dirty="0" smtClean="0">
                <a:solidFill>
                  <a:srgbClr val="3333CC"/>
                </a:solidFill>
              </a:rPr>
              <a:t>Q:</a:t>
            </a:r>
            <a:r>
              <a:rPr lang="en-US" sz="2800" dirty="0" smtClean="0">
                <a:solidFill>
                  <a:srgbClr val="3333CC"/>
                </a:solidFill>
              </a:rPr>
              <a:t>  What is the role of </a:t>
            </a:r>
            <a:br>
              <a:rPr lang="en-US" sz="2800" dirty="0" smtClean="0">
                <a:solidFill>
                  <a:srgbClr val="3333CC"/>
                </a:solidFill>
              </a:rPr>
            </a:br>
            <a:r>
              <a:rPr lang="en-US" sz="2800" dirty="0" smtClean="0">
                <a:solidFill>
                  <a:srgbClr val="3333CC"/>
                </a:solidFill>
              </a:rPr>
              <a:t>mitochondria in a cell?</a:t>
            </a:r>
          </a:p>
          <a:p>
            <a:pPr>
              <a:buNone/>
            </a:pPr>
            <a:endParaRPr lang="en-US" sz="2800" b="1" dirty="0" smtClean="0">
              <a:solidFill>
                <a:srgbClr val="3333CC"/>
              </a:solidFill>
            </a:endParaRPr>
          </a:p>
          <a:p>
            <a:pPr>
              <a:buNone/>
            </a:pPr>
            <a:r>
              <a:rPr lang="en-US" sz="2800" dirty="0" smtClean="0">
                <a:solidFill>
                  <a:srgbClr val="3333CC"/>
                </a:solidFill>
              </a:rPr>
              <a:t>A: transports material through</a:t>
            </a:r>
            <a:br>
              <a:rPr lang="en-US" sz="2800" dirty="0" smtClean="0">
                <a:solidFill>
                  <a:srgbClr val="3333CC"/>
                </a:solidFill>
              </a:rPr>
            </a:br>
            <a:r>
              <a:rPr lang="en-US" sz="2800" dirty="0" smtClean="0">
                <a:solidFill>
                  <a:srgbClr val="3333CC"/>
                </a:solidFill>
              </a:rPr>
              <a:t>  the cell</a:t>
            </a:r>
          </a:p>
          <a:p>
            <a:pPr>
              <a:buNone/>
            </a:pPr>
            <a:r>
              <a:rPr lang="en-US" sz="2800" dirty="0" smtClean="0">
                <a:solidFill>
                  <a:srgbClr val="3333CC"/>
                </a:solidFill>
              </a:rPr>
              <a:t>B: allows material to enter or </a:t>
            </a:r>
            <a:br>
              <a:rPr lang="en-US" sz="2800" dirty="0" smtClean="0">
                <a:solidFill>
                  <a:srgbClr val="3333CC"/>
                </a:solidFill>
              </a:rPr>
            </a:br>
            <a:r>
              <a:rPr lang="en-US" sz="2800" dirty="0" smtClean="0">
                <a:solidFill>
                  <a:srgbClr val="3333CC"/>
                </a:solidFill>
              </a:rPr>
              <a:t>  leave the cell</a:t>
            </a:r>
          </a:p>
          <a:p>
            <a:pPr>
              <a:buNone/>
            </a:pPr>
            <a:r>
              <a:rPr lang="en-US" sz="2800" dirty="0" smtClean="0">
                <a:solidFill>
                  <a:srgbClr val="3333CC"/>
                </a:solidFill>
              </a:rPr>
              <a:t>C: is the control center of the cell</a:t>
            </a:r>
          </a:p>
          <a:p>
            <a:pPr>
              <a:buNone/>
            </a:pPr>
            <a:r>
              <a:rPr lang="en-US" sz="2800" dirty="0" smtClean="0">
                <a:solidFill>
                  <a:srgbClr val="3333CC"/>
                </a:solidFill>
              </a:rPr>
              <a:t>D: breaks down food to make energy</a:t>
            </a:r>
            <a:endParaRPr lang="en-US" sz="2800" dirty="0">
              <a:solidFill>
                <a:srgbClr val="3333CC"/>
              </a:solidFill>
            </a:endParaRPr>
          </a:p>
        </p:txBody>
      </p:sp>
      <p:sp>
        <p:nvSpPr>
          <p:cNvPr id="4" name="TextBox 3"/>
          <p:cNvSpPr txBox="1"/>
          <p:nvPr/>
        </p:nvSpPr>
        <p:spPr>
          <a:xfrm>
            <a:off x="5410200" y="5943600"/>
            <a:ext cx="3200400" cy="369332"/>
          </a:xfrm>
          <a:prstGeom prst="rect">
            <a:avLst/>
          </a:prstGeom>
          <a:noFill/>
        </p:spPr>
        <p:txBody>
          <a:bodyPr wrap="square" rtlCol="0">
            <a:spAutoFit/>
          </a:bodyPr>
          <a:lstStyle/>
          <a:p>
            <a:r>
              <a:rPr lang="en-US" b="1" dirty="0" smtClean="0">
                <a:solidFill>
                  <a:srgbClr val="3333CC"/>
                </a:solidFill>
                <a:latin typeface="Verdana" pitchFamily="34" charset="0"/>
                <a:ea typeface="Verdana" pitchFamily="34" charset="0"/>
                <a:cs typeface="Verdana" pitchFamily="34" charset="0"/>
                <a:hlinkClick r:id="rId3" action="ppaction://hlinksldjump"/>
              </a:rPr>
              <a:t>And the answer is ….</a:t>
            </a:r>
            <a:endParaRPr lang="en-US" b="1" dirty="0">
              <a:solidFill>
                <a:srgbClr val="3333CC"/>
              </a:solidFill>
              <a:latin typeface="Verdana" pitchFamily="34" charset="0"/>
              <a:ea typeface="Verdana" pitchFamily="34" charset="0"/>
              <a:cs typeface="Verdana" pitchFamily="34" charset="0"/>
            </a:endParaRPr>
          </a:p>
        </p:txBody>
      </p:sp>
      <p:pic>
        <p:nvPicPr>
          <p:cNvPr id="5" name="Picture 4" descr="mitochondriafigure1.jpg"/>
          <p:cNvPicPr>
            <a:picLocks noChangeAspect="1"/>
          </p:cNvPicPr>
          <p:nvPr/>
        </p:nvPicPr>
        <p:blipFill>
          <a:blip r:embed="rId4" cstate="print"/>
          <a:stretch>
            <a:fillRect/>
          </a:stretch>
        </p:blipFill>
        <p:spPr>
          <a:xfrm>
            <a:off x="6096000" y="1219200"/>
            <a:ext cx="2819400" cy="2971800"/>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rgbClr val="3333CC"/>
                </a:solidFill>
              </a:rPr>
              <a:t>Cells and Such $300</a:t>
            </a:r>
            <a:endParaRPr lang="en-US" b="1" dirty="0">
              <a:solidFill>
                <a:srgbClr val="3333CC"/>
              </a:solidFill>
            </a:endParaRPr>
          </a:p>
        </p:txBody>
      </p:sp>
      <p:sp>
        <p:nvSpPr>
          <p:cNvPr id="3" name="Content Placeholder 2"/>
          <p:cNvSpPr>
            <a:spLocks noGrp="1"/>
          </p:cNvSpPr>
          <p:nvPr>
            <p:ph idx="1"/>
          </p:nvPr>
        </p:nvSpPr>
        <p:spPr>
          <a:xfrm>
            <a:off x="457200" y="1066800"/>
            <a:ext cx="8229600" cy="5059363"/>
          </a:xfrm>
        </p:spPr>
        <p:txBody>
          <a:bodyPr/>
          <a:lstStyle/>
          <a:p>
            <a:pPr>
              <a:buNone/>
            </a:pPr>
            <a:r>
              <a:rPr lang="en-US" b="1" dirty="0" smtClean="0">
                <a:solidFill>
                  <a:srgbClr val="3333CC"/>
                </a:solidFill>
              </a:rPr>
              <a:t>Answer:</a:t>
            </a:r>
            <a:endParaRPr lang="en-US" dirty="0" smtClean="0">
              <a:solidFill>
                <a:srgbClr val="3333CC"/>
              </a:solidFill>
            </a:endParaRPr>
          </a:p>
          <a:p>
            <a:pPr>
              <a:buNone/>
            </a:pPr>
            <a:endParaRPr lang="en-US" b="1" dirty="0" smtClean="0">
              <a:solidFill>
                <a:srgbClr val="3333CC"/>
              </a:solidFill>
            </a:endParaRPr>
          </a:p>
          <a:p>
            <a:pPr>
              <a:buNone/>
            </a:pPr>
            <a:r>
              <a:rPr lang="en-US" dirty="0" smtClean="0">
                <a:solidFill>
                  <a:srgbClr val="3333CC"/>
                </a:solidFill>
              </a:rPr>
              <a:t>D: breaks down food to </a:t>
            </a:r>
            <a:br>
              <a:rPr lang="en-US" dirty="0" smtClean="0">
                <a:solidFill>
                  <a:srgbClr val="3333CC"/>
                </a:solidFill>
              </a:rPr>
            </a:br>
            <a:r>
              <a:rPr lang="en-US" dirty="0" smtClean="0">
                <a:solidFill>
                  <a:srgbClr val="3333CC"/>
                </a:solidFill>
              </a:rPr>
              <a:t>make energy</a:t>
            </a:r>
          </a:p>
          <a:p>
            <a:pPr>
              <a:buNone/>
            </a:pPr>
            <a:endParaRPr lang="en-US" dirty="0" smtClean="0">
              <a:solidFill>
                <a:srgbClr val="3333CC"/>
              </a:solidFill>
            </a:endParaRPr>
          </a:p>
          <a:p>
            <a:pPr>
              <a:buNone/>
            </a:pPr>
            <a:r>
              <a:rPr lang="en-US" dirty="0" smtClean="0">
                <a:solidFill>
                  <a:srgbClr val="3333CC"/>
                </a:solidFill>
              </a:rPr>
              <a:t> The mitochondria, site of cellular respiration, breaks down food to make energy.</a:t>
            </a:r>
            <a:endParaRPr lang="en-US" dirty="0">
              <a:solidFill>
                <a:srgbClr val="3333CC"/>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pic>
        <p:nvPicPr>
          <p:cNvPr id="6" name="Picture 5" descr="mitochondriafigure1.jpg"/>
          <p:cNvPicPr>
            <a:picLocks noChangeAspect="1"/>
          </p:cNvPicPr>
          <p:nvPr/>
        </p:nvPicPr>
        <p:blipFill>
          <a:blip r:embed="rId4" cstate="print"/>
          <a:stretch>
            <a:fillRect/>
          </a:stretch>
        </p:blipFill>
        <p:spPr>
          <a:xfrm>
            <a:off x="6172200" y="1066800"/>
            <a:ext cx="2819400" cy="2819400"/>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33CC"/>
                </a:solidFill>
              </a:rPr>
              <a:t>Cells and Such $400</a:t>
            </a:r>
            <a:endParaRPr lang="en-US" b="1" dirty="0">
              <a:solidFill>
                <a:srgbClr val="3333CC"/>
              </a:solidFill>
            </a:endParaRPr>
          </a:p>
        </p:txBody>
      </p:sp>
      <p:sp>
        <p:nvSpPr>
          <p:cNvPr id="3" name="Content Placeholder 2"/>
          <p:cNvSpPr>
            <a:spLocks noGrp="1"/>
          </p:cNvSpPr>
          <p:nvPr>
            <p:ph idx="1"/>
          </p:nvPr>
        </p:nvSpPr>
        <p:spPr/>
        <p:txBody>
          <a:bodyPr/>
          <a:lstStyle/>
          <a:p>
            <a:pPr>
              <a:buNone/>
            </a:pPr>
            <a:r>
              <a:rPr lang="en-US" b="1" dirty="0" smtClean="0">
                <a:solidFill>
                  <a:srgbClr val="3333CC"/>
                </a:solidFill>
              </a:rPr>
              <a:t>Q:</a:t>
            </a:r>
            <a:r>
              <a:rPr lang="en-US" dirty="0" smtClean="0">
                <a:solidFill>
                  <a:srgbClr val="3333CC"/>
                </a:solidFill>
              </a:rPr>
              <a:t>  What things are needed for photosynthesis?  What are the products of photosynthesis?</a:t>
            </a:r>
          </a:p>
          <a:p>
            <a:pPr>
              <a:buNone/>
            </a:pPr>
            <a:endParaRPr lang="en-US" b="1" dirty="0" smtClean="0">
              <a:solidFill>
                <a:srgbClr val="3333CC"/>
              </a:solidFill>
            </a:endParaRPr>
          </a:p>
          <a:p>
            <a:pPr>
              <a:buNone/>
            </a:pPr>
            <a:r>
              <a:rPr lang="en-US" dirty="0" smtClean="0">
                <a:solidFill>
                  <a:srgbClr val="3333CC"/>
                </a:solidFill>
                <a:hlinkClick r:id="rId3"/>
              </a:rPr>
              <a:t>Here is a hint.</a:t>
            </a:r>
            <a:endParaRPr lang="en-US" dirty="0">
              <a:solidFill>
                <a:srgbClr val="3333CC"/>
              </a:solidFill>
            </a:endParaRPr>
          </a:p>
        </p:txBody>
      </p:sp>
      <p:sp>
        <p:nvSpPr>
          <p:cNvPr id="4" name="TextBox 3"/>
          <p:cNvSpPr txBox="1"/>
          <p:nvPr/>
        </p:nvSpPr>
        <p:spPr>
          <a:xfrm>
            <a:off x="5181600" y="5562600"/>
            <a:ext cx="3200400" cy="369332"/>
          </a:xfrm>
          <a:prstGeom prst="rect">
            <a:avLst/>
          </a:prstGeom>
          <a:noFill/>
        </p:spPr>
        <p:txBody>
          <a:bodyPr wrap="square" rtlCol="0">
            <a:spAutoFit/>
          </a:bodyPr>
          <a:lstStyle/>
          <a:p>
            <a:r>
              <a:rPr lang="en-US" b="1" dirty="0" smtClean="0">
                <a:solidFill>
                  <a:srgbClr val="3333CC"/>
                </a:solidFill>
                <a:latin typeface="Verdana" pitchFamily="34" charset="0"/>
                <a:ea typeface="Verdana" pitchFamily="34" charset="0"/>
                <a:cs typeface="Verdana" pitchFamily="34" charset="0"/>
                <a:hlinkClick r:id="rId4" action="ppaction://hlinksldjump"/>
              </a:rPr>
              <a:t>And the answer is ….</a:t>
            </a:r>
            <a:endParaRPr lang="en-US" b="1" dirty="0">
              <a:solidFill>
                <a:srgbClr val="3333CC"/>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33CC"/>
                </a:solidFill>
              </a:rPr>
              <a:t>Cells and Such $400</a:t>
            </a:r>
            <a:endParaRPr lang="en-US" b="1" dirty="0">
              <a:solidFill>
                <a:srgbClr val="3333CC"/>
              </a:solidFill>
            </a:endParaRPr>
          </a:p>
        </p:txBody>
      </p:sp>
      <p:sp>
        <p:nvSpPr>
          <p:cNvPr id="3" name="Content Placeholder 2"/>
          <p:cNvSpPr>
            <a:spLocks noGrp="1"/>
          </p:cNvSpPr>
          <p:nvPr>
            <p:ph idx="1"/>
          </p:nvPr>
        </p:nvSpPr>
        <p:spPr/>
        <p:txBody>
          <a:bodyPr/>
          <a:lstStyle/>
          <a:p>
            <a:pPr>
              <a:buNone/>
            </a:pPr>
            <a:r>
              <a:rPr lang="en-US" b="1" dirty="0" smtClean="0">
                <a:solidFill>
                  <a:srgbClr val="3333CC"/>
                </a:solidFill>
              </a:rPr>
              <a:t>Answer:</a:t>
            </a:r>
            <a:r>
              <a:rPr lang="en-US" dirty="0" smtClean="0">
                <a:solidFill>
                  <a:srgbClr val="3333CC"/>
                </a:solidFill>
              </a:rPr>
              <a:t> </a:t>
            </a:r>
            <a:br>
              <a:rPr lang="en-US" dirty="0" smtClean="0">
                <a:solidFill>
                  <a:srgbClr val="3333CC"/>
                </a:solidFill>
              </a:rPr>
            </a:br>
            <a:r>
              <a:rPr lang="en-US" dirty="0" smtClean="0">
                <a:solidFill>
                  <a:srgbClr val="3333CC"/>
                </a:solidFill>
              </a:rPr>
              <a:t>For photosynthesis you need carbon dioxide, water, and energy.  The products of photosynthesis are glucose (food) and oxygen.</a:t>
            </a:r>
            <a:endParaRPr lang="en-US" b="1" dirty="0">
              <a:solidFill>
                <a:srgbClr val="3333CC"/>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33CC"/>
                </a:solidFill>
              </a:rPr>
              <a:t>Cells and Such $500</a:t>
            </a:r>
            <a:endParaRPr lang="en-US" b="1" dirty="0">
              <a:solidFill>
                <a:srgbClr val="3333CC"/>
              </a:solidFill>
            </a:endParaRPr>
          </a:p>
        </p:txBody>
      </p:sp>
      <p:sp>
        <p:nvSpPr>
          <p:cNvPr id="3" name="Content Placeholder 2"/>
          <p:cNvSpPr>
            <a:spLocks noGrp="1"/>
          </p:cNvSpPr>
          <p:nvPr>
            <p:ph idx="1"/>
          </p:nvPr>
        </p:nvSpPr>
        <p:spPr/>
        <p:txBody>
          <a:bodyPr/>
          <a:lstStyle/>
          <a:p>
            <a:pPr>
              <a:buNone/>
            </a:pPr>
            <a:r>
              <a:rPr lang="en-US" b="1" dirty="0" smtClean="0">
                <a:solidFill>
                  <a:srgbClr val="3333CC"/>
                </a:solidFill>
              </a:rPr>
              <a:t>Q:</a:t>
            </a:r>
            <a:r>
              <a:rPr lang="en-US" dirty="0" smtClean="0">
                <a:solidFill>
                  <a:srgbClr val="3333CC"/>
                </a:solidFill>
              </a:rPr>
              <a:t> What is the relationship between photosynthesis and cellular respiration?  (Think of what they need, and think of their products.)</a:t>
            </a:r>
            <a:endParaRPr lang="en-US" b="1" dirty="0">
              <a:solidFill>
                <a:srgbClr val="3333CC"/>
              </a:solidFill>
            </a:endParaRPr>
          </a:p>
        </p:txBody>
      </p:sp>
      <p:sp>
        <p:nvSpPr>
          <p:cNvPr id="4" name="TextBox 3"/>
          <p:cNvSpPr txBox="1"/>
          <p:nvPr/>
        </p:nvSpPr>
        <p:spPr>
          <a:xfrm>
            <a:off x="5257800" y="5410200"/>
            <a:ext cx="3200400" cy="369332"/>
          </a:xfrm>
          <a:prstGeom prst="rect">
            <a:avLst/>
          </a:prstGeom>
          <a:noFill/>
        </p:spPr>
        <p:txBody>
          <a:bodyPr wrap="square" rtlCol="0">
            <a:spAutoFit/>
          </a:bodyPr>
          <a:lstStyle/>
          <a:p>
            <a:r>
              <a:rPr lang="en-US" b="1" dirty="0" smtClean="0">
                <a:solidFill>
                  <a:srgbClr val="3333CC"/>
                </a:solidFill>
                <a:latin typeface="Verdana" pitchFamily="34" charset="0"/>
                <a:ea typeface="Verdana" pitchFamily="34" charset="0"/>
                <a:cs typeface="Verdana" pitchFamily="34" charset="0"/>
                <a:hlinkClick r:id="rId3" action="ppaction://hlinksldjump"/>
              </a:rPr>
              <a:t>And the answer is ….</a:t>
            </a:r>
            <a:endParaRPr lang="en-US" b="1" dirty="0">
              <a:solidFill>
                <a:srgbClr val="3333CC"/>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8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33CC"/>
                </a:solidFill>
              </a:rPr>
              <a:t>Cells and Such $500</a:t>
            </a:r>
            <a:endParaRPr lang="en-US" b="1" dirty="0">
              <a:solidFill>
                <a:srgbClr val="3333CC"/>
              </a:solidFill>
            </a:endParaRPr>
          </a:p>
        </p:txBody>
      </p:sp>
      <p:sp>
        <p:nvSpPr>
          <p:cNvPr id="3" name="Content Placeholder 2"/>
          <p:cNvSpPr>
            <a:spLocks noGrp="1"/>
          </p:cNvSpPr>
          <p:nvPr>
            <p:ph idx="1"/>
          </p:nvPr>
        </p:nvSpPr>
        <p:spPr/>
        <p:txBody>
          <a:bodyPr/>
          <a:lstStyle/>
          <a:p>
            <a:pPr>
              <a:buNone/>
            </a:pPr>
            <a:r>
              <a:rPr lang="en-US" b="1" dirty="0" smtClean="0">
                <a:solidFill>
                  <a:srgbClr val="3333CC"/>
                </a:solidFill>
              </a:rPr>
              <a:t>Answer:</a:t>
            </a:r>
            <a:endParaRPr lang="en-US" dirty="0" smtClean="0">
              <a:solidFill>
                <a:srgbClr val="3333CC"/>
              </a:solidFill>
            </a:endParaRPr>
          </a:p>
          <a:p>
            <a:pPr>
              <a:buNone/>
            </a:pPr>
            <a:endParaRPr lang="en-US" b="1" dirty="0">
              <a:solidFill>
                <a:srgbClr val="3333CC"/>
              </a:solidFill>
            </a:endParaRPr>
          </a:p>
          <a:p>
            <a:pPr>
              <a:buNone/>
            </a:pPr>
            <a:r>
              <a:rPr lang="en-US" dirty="0" smtClean="0">
                <a:solidFill>
                  <a:srgbClr val="3333CC"/>
                </a:solidFill>
              </a:rPr>
              <a:t>The products of photosynthesis are the inputs for cellular respiration.</a:t>
            </a:r>
          </a:p>
          <a:p>
            <a:pPr>
              <a:buNone/>
            </a:pPr>
            <a:r>
              <a:rPr lang="en-US" dirty="0" smtClean="0">
                <a:solidFill>
                  <a:srgbClr val="3333CC"/>
                </a:solidFill>
              </a:rPr>
              <a:t>The products of cellular respiration are the inputs for photosynthesis.</a:t>
            </a: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i="1" dirty="0" smtClean="0"/>
              <a:t>Final J-Sci Question</a:t>
            </a:r>
            <a:endParaRPr lang="en-US" b="1" i="1" dirty="0"/>
          </a:p>
        </p:txBody>
      </p:sp>
      <p:sp>
        <p:nvSpPr>
          <p:cNvPr id="3" name="Content Placeholder 2"/>
          <p:cNvSpPr>
            <a:spLocks noGrp="1"/>
          </p:cNvSpPr>
          <p:nvPr>
            <p:ph idx="1"/>
          </p:nvPr>
        </p:nvSpPr>
        <p:spPr>
          <a:xfrm>
            <a:off x="685800" y="1295400"/>
            <a:ext cx="8229600" cy="4830763"/>
          </a:xfrm>
        </p:spPr>
        <p:txBody>
          <a:bodyPr>
            <a:normAutofit/>
          </a:bodyPr>
          <a:lstStyle/>
          <a:p>
            <a:pPr>
              <a:buNone/>
            </a:pPr>
            <a:r>
              <a:rPr lang="en-US" sz="2800" dirty="0" smtClean="0">
                <a:solidFill>
                  <a:schemeClr val="bg1"/>
                </a:solidFill>
              </a:rPr>
              <a:t>Color blindness is a sex-linked trait that is carried on the X chromosome. If a boy is born color-blind, what would have to be true? </a:t>
            </a:r>
            <a:r>
              <a:rPr lang="en-US" sz="1200" i="1" dirty="0" smtClean="0">
                <a:solidFill>
                  <a:schemeClr val="bg1"/>
                </a:solidFill>
              </a:rPr>
              <a:t>(Question taken from 2009 Science OGT.)</a:t>
            </a:r>
          </a:p>
          <a:p>
            <a:pPr>
              <a:buNone/>
            </a:pPr>
            <a:endParaRPr lang="en-US" sz="2400" dirty="0" smtClean="0">
              <a:solidFill>
                <a:schemeClr val="bg1"/>
              </a:solidFill>
            </a:endParaRPr>
          </a:p>
          <a:p>
            <a:pPr>
              <a:buNone/>
            </a:pPr>
            <a:r>
              <a:rPr lang="en-US" sz="2400" dirty="0" smtClean="0">
                <a:solidFill>
                  <a:schemeClr val="bg1"/>
                </a:solidFill>
              </a:rPr>
              <a:t>A. His father had normal vision.</a:t>
            </a:r>
          </a:p>
          <a:p>
            <a:pPr>
              <a:buNone/>
            </a:pPr>
            <a:r>
              <a:rPr lang="en-US" sz="2400" dirty="0" smtClean="0">
                <a:solidFill>
                  <a:schemeClr val="bg1"/>
                </a:solidFill>
              </a:rPr>
              <a:t>B. His grandmother was colorblind.</a:t>
            </a:r>
          </a:p>
          <a:p>
            <a:pPr>
              <a:buNone/>
            </a:pPr>
            <a:r>
              <a:rPr lang="en-US" sz="2400" dirty="0" smtClean="0">
                <a:solidFill>
                  <a:schemeClr val="bg1"/>
                </a:solidFill>
              </a:rPr>
              <a:t>C. His mother carried at least one gene for color blindness.</a:t>
            </a:r>
          </a:p>
          <a:p>
            <a:pPr>
              <a:buNone/>
            </a:pPr>
            <a:r>
              <a:rPr lang="en-US" sz="2400" dirty="0" smtClean="0">
                <a:solidFill>
                  <a:schemeClr val="bg1"/>
                </a:solidFill>
              </a:rPr>
              <a:t>D. His grandfather passed on the color-blind trait to his father.</a:t>
            </a:r>
            <a:endParaRPr lang="en-US" sz="2400" dirty="0">
              <a:solidFill>
                <a:schemeClr val="bg1"/>
              </a:solidFill>
            </a:endParaRPr>
          </a:p>
        </p:txBody>
      </p:sp>
      <p:sp>
        <p:nvSpPr>
          <p:cNvPr id="6" name="Rectangle 5"/>
          <p:cNvSpPr/>
          <p:nvPr/>
        </p:nvSpPr>
        <p:spPr>
          <a:xfrm>
            <a:off x="4495800" y="5867400"/>
            <a:ext cx="4267200" cy="646331"/>
          </a:xfrm>
          <a:prstGeom prst="rect">
            <a:avLst/>
          </a:prstGeom>
          <a:noFill/>
        </p:spPr>
        <p:txBody>
          <a:bodyPr wrap="square" lIns="91440" tIns="45720" rIns="91440" bIns="45720">
            <a:spAutoFit/>
          </a:bodyPr>
          <a:lstStyle/>
          <a:p>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2" action="ppaction://hlinksldjump"/>
              </a:rPr>
              <a:t>And the Answer Is …</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Final J-Sci Answer</a:t>
            </a:r>
            <a:endParaRPr lang="en-US" b="1" i="1" dirty="0"/>
          </a:p>
        </p:txBody>
      </p:sp>
      <p:sp>
        <p:nvSpPr>
          <p:cNvPr id="3" name="Content Placeholder 2"/>
          <p:cNvSpPr>
            <a:spLocks noGrp="1"/>
          </p:cNvSpPr>
          <p:nvPr>
            <p:ph idx="1"/>
          </p:nvPr>
        </p:nvSpPr>
        <p:spPr/>
        <p:txBody>
          <a:bodyPr/>
          <a:lstStyle/>
          <a:p>
            <a:pPr>
              <a:buNone/>
            </a:pPr>
            <a:endParaRPr lang="en-US" dirty="0" smtClean="0">
              <a:solidFill>
                <a:schemeClr val="bg1"/>
              </a:solidFill>
            </a:endParaRPr>
          </a:p>
          <a:p>
            <a:pPr>
              <a:buNone/>
            </a:pPr>
            <a:r>
              <a:rPr lang="en-US" dirty="0" smtClean="0">
                <a:solidFill>
                  <a:schemeClr val="bg1"/>
                </a:solidFill>
              </a:rPr>
              <a:t>C. His mother carried at least one gene for color blindness.</a:t>
            </a:r>
            <a:endParaRPr lang="en-US" dirty="0"/>
          </a:p>
        </p:txBody>
      </p:sp>
      <p:sp>
        <p:nvSpPr>
          <p:cNvPr id="5" name="Rectangle 4"/>
          <p:cNvSpPr/>
          <p:nvPr/>
        </p:nvSpPr>
        <p:spPr>
          <a:xfrm>
            <a:off x="6400800" y="51054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2"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Forces &amp; Energy – More Info</a:t>
            </a:r>
            <a:endParaRPr lang="en-US" dirty="0"/>
          </a:p>
        </p:txBody>
      </p:sp>
      <p:sp>
        <p:nvSpPr>
          <p:cNvPr id="3" name="Content Placeholder 2"/>
          <p:cNvSpPr>
            <a:spLocks noGrp="1"/>
          </p:cNvSpPr>
          <p:nvPr>
            <p:ph idx="1"/>
          </p:nvPr>
        </p:nvSpPr>
        <p:spPr/>
        <p:txBody>
          <a:bodyPr>
            <a:normAutofit/>
          </a:bodyPr>
          <a:lstStyle/>
          <a:p>
            <a:pPr>
              <a:buNone/>
            </a:pPr>
            <a:r>
              <a:rPr lang="en-US" sz="2400" dirty="0" smtClean="0"/>
              <a:t>Learn more about forces and motion here: </a:t>
            </a:r>
          </a:p>
          <a:p>
            <a:pPr>
              <a:buNone/>
            </a:pPr>
            <a:endParaRPr lang="en-US" sz="2400" dirty="0" smtClean="0"/>
          </a:p>
          <a:p>
            <a:pPr>
              <a:buNone/>
            </a:pPr>
            <a:endParaRPr lang="en-US" sz="2400" dirty="0" smtClean="0"/>
          </a:p>
          <a:p>
            <a:pPr>
              <a:buNone/>
            </a:pPr>
            <a:r>
              <a:rPr lang="en-US" sz="2400" dirty="0" smtClean="0"/>
              <a:t>Learn more about energy transfer here: </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400" dirty="0" smtClean="0"/>
              <a:t>Return to J-Sci Master Board: </a:t>
            </a:r>
            <a:endParaRPr lang="en-US" sz="2400" dirty="0"/>
          </a:p>
        </p:txBody>
      </p:sp>
      <p:sp>
        <p:nvSpPr>
          <p:cNvPr id="4" name="Explosion 1 3">
            <a:hlinkClick r:id="rId3"/>
          </p:cNvPr>
          <p:cNvSpPr/>
          <p:nvPr/>
        </p:nvSpPr>
        <p:spPr>
          <a:xfrm>
            <a:off x="7239000" y="1752600"/>
            <a:ext cx="1371600" cy="685800"/>
          </a:xfrm>
          <a:prstGeom prst="irregularSeal1">
            <a:avLst/>
          </a:prstGeom>
          <a:solidFill>
            <a:srgbClr val="00FF00"/>
          </a:solidFill>
          <a:ln>
            <a:solidFill>
              <a:schemeClr val="bg1"/>
            </a:solidFill>
          </a:ln>
          <a:effectLst>
            <a:outerShdw blurRad="152400" dist="317500" dir="5400000" sx="90000" sy="-19000" rotWithShape="0">
              <a:schemeClr val="bg1">
                <a:alpha val="1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xplosion 1 4">
            <a:hlinkClick r:id="rId4"/>
          </p:cNvPr>
          <p:cNvSpPr/>
          <p:nvPr/>
        </p:nvSpPr>
        <p:spPr>
          <a:xfrm>
            <a:off x="6019800" y="3352800"/>
            <a:ext cx="1752600" cy="1143000"/>
          </a:xfrm>
          <a:prstGeom prst="irregularSeal1">
            <a:avLst/>
          </a:prstGeom>
          <a:solidFill>
            <a:srgbClr val="00FF00"/>
          </a:solidFill>
          <a:ln>
            <a:solidFill>
              <a:schemeClr val="bg1"/>
            </a:solidFill>
          </a:ln>
          <a:effectLst>
            <a:outerShdw blurRad="76200" dist="12700" dir="2700000" sy="-23000" kx="-800400" algn="bl" rotWithShape="0">
              <a:schemeClr val="bg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1054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5"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Sciences – More Info</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20000"/>
          </a:bodyPr>
          <a:lstStyle/>
          <a:p>
            <a:pPr>
              <a:buNone/>
            </a:pPr>
            <a:r>
              <a:rPr lang="en-US" sz="2400" dirty="0" smtClean="0"/>
              <a:t>Learn more about ecology and food webs: </a:t>
            </a:r>
          </a:p>
          <a:p>
            <a:pPr>
              <a:buNone/>
            </a:pPr>
            <a:endParaRPr lang="en-US" sz="2400" dirty="0" smtClean="0"/>
          </a:p>
          <a:p>
            <a:pPr>
              <a:buNone/>
            </a:pPr>
            <a:endParaRPr lang="en-US" sz="2400" dirty="0" smtClean="0"/>
          </a:p>
          <a:p>
            <a:pPr>
              <a:buNone/>
            </a:pPr>
            <a:r>
              <a:rPr lang="en-US" sz="2400" dirty="0" smtClean="0"/>
              <a:t>Learn more about ecosystems and communities: </a:t>
            </a:r>
          </a:p>
          <a:p>
            <a:pPr>
              <a:buNone/>
            </a:pPr>
            <a:endParaRPr lang="en-US" sz="2400" dirty="0" smtClean="0"/>
          </a:p>
          <a:p>
            <a:pPr>
              <a:buNone/>
            </a:pPr>
            <a:endParaRPr lang="en-US" sz="2400" dirty="0" smtClean="0"/>
          </a:p>
          <a:p>
            <a:pPr>
              <a:buNone/>
            </a:pPr>
            <a:r>
              <a:rPr lang="en-US" sz="2400" dirty="0" smtClean="0"/>
              <a:t>Learn more about </a:t>
            </a:r>
            <a:r>
              <a:rPr lang="en-US" sz="2400" dirty="0" err="1" smtClean="0"/>
              <a:t>Punnett</a:t>
            </a:r>
            <a:r>
              <a:rPr lang="en-US" sz="2400" dirty="0" smtClean="0"/>
              <a:t> Squares:</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400" dirty="0" smtClean="0"/>
              <a:t>Return to J-Sci Master Board: </a:t>
            </a:r>
            <a:endParaRPr lang="en-US" sz="2400" dirty="0"/>
          </a:p>
        </p:txBody>
      </p:sp>
      <p:sp>
        <p:nvSpPr>
          <p:cNvPr id="4" name="Explosion 1 3">
            <a:hlinkClick r:id="rId3"/>
          </p:cNvPr>
          <p:cNvSpPr/>
          <p:nvPr/>
        </p:nvSpPr>
        <p:spPr>
          <a:xfrm>
            <a:off x="7010400" y="1676400"/>
            <a:ext cx="1371600" cy="685800"/>
          </a:xfrm>
          <a:prstGeom prst="irregularSeal1">
            <a:avLst/>
          </a:prstGeom>
          <a:solidFill>
            <a:srgbClr val="00FF00"/>
          </a:solidFill>
          <a:ln>
            <a:solidFill>
              <a:schemeClr val="bg1"/>
            </a:solidFill>
          </a:ln>
          <a:effectLst>
            <a:outerShdw blurRad="152400" dist="317500" dir="5400000" sx="90000" sy="-19000" rotWithShape="0">
              <a:schemeClr val="bg1">
                <a:alpha val="1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xplosion 1 4">
            <a:hlinkClick r:id="rId4"/>
          </p:cNvPr>
          <p:cNvSpPr/>
          <p:nvPr/>
        </p:nvSpPr>
        <p:spPr>
          <a:xfrm>
            <a:off x="6400800" y="4114800"/>
            <a:ext cx="1752600" cy="1143000"/>
          </a:xfrm>
          <a:prstGeom prst="irregularSeal1">
            <a:avLst/>
          </a:prstGeom>
          <a:solidFill>
            <a:srgbClr val="00FF00"/>
          </a:solidFill>
          <a:ln>
            <a:solidFill>
              <a:schemeClr val="bg1"/>
            </a:solidFill>
          </a:ln>
          <a:effectLst>
            <a:outerShdw blurRad="76200" dist="12700" dir="2700000" sy="-23000" kx="-800400" algn="bl" rotWithShape="0">
              <a:schemeClr val="bg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953000" y="5486400"/>
            <a:ext cx="1828800"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5"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
        <p:nvSpPr>
          <p:cNvPr id="7" name="Explosion 1 6">
            <a:hlinkClick r:id="rId6"/>
          </p:cNvPr>
          <p:cNvSpPr/>
          <p:nvPr/>
        </p:nvSpPr>
        <p:spPr>
          <a:xfrm>
            <a:off x="7086600" y="2895600"/>
            <a:ext cx="1371600" cy="685800"/>
          </a:xfrm>
          <a:prstGeom prst="irregularSeal1">
            <a:avLst/>
          </a:prstGeom>
          <a:solidFill>
            <a:srgbClr val="00FF00"/>
          </a:solidFill>
          <a:ln>
            <a:solidFill>
              <a:schemeClr val="bg1"/>
            </a:solidFill>
          </a:ln>
          <a:effectLst>
            <a:outerShdw blurRad="152400" dist="317500" dir="5400000" sx="90000" sy="-19000" rotWithShape="0">
              <a:schemeClr val="bg1">
                <a:alpha val="1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E6DCAC">
                <a:alpha val="76000"/>
              </a:srgbClr>
            </a:gs>
            <a:gs pos="12000">
              <a:srgbClr val="E6D78A"/>
            </a:gs>
            <a:gs pos="30000">
              <a:srgbClr val="C7AC4C"/>
            </a:gs>
            <a:gs pos="45000">
              <a:srgbClr val="E6D78A"/>
            </a:gs>
            <a:gs pos="77000">
              <a:srgbClr val="C7AC4C"/>
            </a:gs>
            <a:gs pos="100000">
              <a:srgbClr val="E6DCAC"/>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Forces &amp; Energy $100</a:t>
            </a:r>
            <a:endParaRPr lang="en-US" b="1" dirty="0">
              <a:solidFill>
                <a:srgbClr val="002060"/>
              </a:solidFill>
            </a:endParaRPr>
          </a:p>
        </p:txBody>
      </p:sp>
      <p:sp>
        <p:nvSpPr>
          <p:cNvPr id="3" name="Content Placeholder 2"/>
          <p:cNvSpPr>
            <a:spLocks noGrp="1"/>
          </p:cNvSpPr>
          <p:nvPr>
            <p:ph idx="1"/>
          </p:nvPr>
        </p:nvSpPr>
        <p:spPr/>
        <p:txBody>
          <a:bodyPr/>
          <a:lstStyle/>
          <a:p>
            <a:pPr>
              <a:buNone/>
            </a:pPr>
            <a:r>
              <a:rPr lang="en-US" b="1" dirty="0" smtClean="0">
                <a:solidFill>
                  <a:srgbClr val="002060"/>
                </a:solidFill>
              </a:rPr>
              <a:t>Answer:</a:t>
            </a:r>
          </a:p>
          <a:p>
            <a:pPr>
              <a:buNone/>
            </a:pPr>
            <a:endParaRPr lang="en-US" b="1" dirty="0" smtClean="0">
              <a:solidFill>
                <a:srgbClr val="002060"/>
              </a:solidFill>
            </a:endParaRPr>
          </a:p>
          <a:p>
            <a:pPr>
              <a:buNone/>
            </a:pPr>
            <a:r>
              <a:rPr lang="en-US" b="1" dirty="0" smtClean="0">
                <a:solidFill>
                  <a:srgbClr val="002060"/>
                </a:solidFill>
              </a:rPr>
              <a:t>B. </a:t>
            </a:r>
            <a:r>
              <a:rPr lang="en-US" dirty="0" smtClean="0">
                <a:solidFill>
                  <a:srgbClr val="002060"/>
                </a:solidFill>
              </a:rPr>
              <a:t>it is acted on by an outside force.</a:t>
            </a:r>
            <a:endParaRPr lang="en-US" b="1" dirty="0" smtClean="0">
              <a:solidFill>
                <a:srgbClr val="002060"/>
              </a:solidFill>
            </a:endParaRPr>
          </a:p>
          <a:p>
            <a:pPr>
              <a:buNone/>
            </a:pPr>
            <a:endParaRPr lang="en-US" dirty="0" smtClean="0">
              <a:solidFill>
                <a:srgbClr val="002060"/>
              </a:solidFill>
            </a:endParaRPr>
          </a:p>
          <a:p>
            <a:pPr>
              <a:buNone/>
            </a:pPr>
            <a:endParaRPr lang="en-US" b="1" dirty="0">
              <a:solidFill>
                <a:srgbClr val="002060"/>
              </a:solidFill>
            </a:endParaRPr>
          </a:p>
        </p:txBody>
      </p:sp>
      <p:sp>
        <p:nvSpPr>
          <p:cNvPr id="5" name="Rectangle 4"/>
          <p:cNvSpPr/>
          <p:nvPr/>
        </p:nvSpPr>
        <p:spPr>
          <a:xfrm>
            <a:off x="64770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2"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Chemistry – More Info</a:t>
            </a:r>
            <a:endParaRPr lang="en-US" dirty="0"/>
          </a:p>
        </p:txBody>
      </p:sp>
      <p:sp>
        <p:nvSpPr>
          <p:cNvPr id="3" name="Content Placeholder 2"/>
          <p:cNvSpPr>
            <a:spLocks noGrp="1"/>
          </p:cNvSpPr>
          <p:nvPr>
            <p:ph idx="1"/>
          </p:nvPr>
        </p:nvSpPr>
        <p:spPr/>
        <p:txBody>
          <a:bodyPr>
            <a:normAutofit/>
          </a:bodyPr>
          <a:lstStyle/>
          <a:p>
            <a:pPr>
              <a:buNone/>
            </a:pPr>
            <a:r>
              <a:rPr lang="en-US" sz="2400" dirty="0" smtClean="0"/>
              <a:t>Learn more about atoms here: </a:t>
            </a:r>
          </a:p>
          <a:p>
            <a:pPr>
              <a:buNone/>
            </a:pPr>
            <a:endParaRPr lang="en-US" sz="2400" dirty="0" smtClean="0"/>
          </a:p>
          <a:p>
            <a:pPr>
              <a:buNone/>
            </a:pPr>
            <a:endParaRPr lang="en-US" sz="2400" dirty="0" smtClean="0"/>
          </a:p>
          <a:p>
            <a:pPr>
              <a:buNone/>
            </a:pPr>
            <a:r>
              <a:rPr lang="en-US" sz="2400" dirty="0" smtClean="0"/>
              <a:t>Learn more about properties of matter, elements, compounds, etc. here!</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400" dirty="0" smtClean="0"/>
              <a:t>Return to J-Sci Master Board: </a:t>
            </a:r>
            <a:endParaRPr lang="en-US" sz="2400" dirty="0"/>
          </a:p>
        </p:txBody>
      </p:sp>
      <p:sp>
        <p:nvSpPr>
          <p:cNvPr id="4" name="Explosion 1 3">
            <a:hlinkClick r:id="rId3"/>
          </p:cNvPr>
          <p:cNvSpPr/>
          <p:nvPr/>
        </p:nvSpPr>
        <p:spPr>
          <a:xfrm>
            <a:off x="5943600" y="1676400"/>
            <a:ext cx="1371600" cy="685800"/>
          </a:xfrm>
          <a:prstGeom prst="irregularSeal1">
            <a:avLst/>
          </a:prstGeom>
          <a:solidFill>
            <a:srgbClr val="00FF00"/>
          </a:solidFill>
          <a:ln>
            <a:solidFill>
              <a:schemeClr val="bg1"/>
            </a:solidFill>
          </a:ln>
          <a:effectLst>
            <a:outerShdw blurRad="152400" dist="317500" dir="5400000" sx="90000" sy="-19000" rotWithShape="0">
              <a:schemeClr val="bg1">
                <a:alpha val="1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xplosion 1 4">
            <a:hlinkClick r:id="rId4"/>
          </p:cNvPr>
          <p:cNvSpPr/>
          <p:nvPr/>
        </p:nvSpPr>
        <p:spPr>
          <a:xfrm>
            <a:off x="6324600" y="3581400"/>
            <a:ext cx="1143000" cy="685800"/>
          </a:xfrm>
          <a:prstGeom prst="irregularSeal1">
            <a:avLst/>
          </a:prstGeom>
          <a:solidFill>
            <a:srgbClr val="00FF00"/>
          </a:solidFill>
          <a:ln>
            <a:solidFill>
              <a:schemeClr val="bg1"/>
            </a:solidFill>
          </a:ln>
          <a:effectLst>
            <a:outerShdw blurRad="76200" dist="12700" dir="2700000" sy="-23000" kx="-800400" algn="bl" rotWithShape="0">
              <a:schemeClr val="bg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105400" y="5334000"/>
            <a:ext cx="22772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5"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Earth/Space Sciences – More Info</a:t>
            </a:r>
            <a:endParaRPr lang="en-US" dirty="0"/>
          </a:p>
        </p:txBody>
      </p:sp>
      <p:sp>
        <p:nvSpPr>
          <p:cNvPr id="3" name="Content Placeholder 2"/>
          <p:cNvSpPr>
            <a:spLocks noGrp="1"/>
          </p:cNvSpPr>
          <p:nvPr>
            <p:ph idx="1"/>
          </p:nvPr>
        </p:nvSpPr>
        <p:spPr>
          <a:xfrm>
            <a:off x="457200" y="1600200"/>
            <a:ext cx="8229600" cy="4648200"/>
          </a:xfrm>
        </p:spPr>
        <p:txBody>
          <a:bodyPr>
            <a:normAutofit lnSpcReduction="10000"/>
          </a:bodyPr>
          <a:lstStyle/>
          <a:p>
            <a:pPr>
              <a:buNone/>
            </a:pPr>
            <a:r>
              <a:rPr lang="en-US" sz="2400" dirty="0" smtClean="0"/>
              <a:t>Learn more about plate tectonics : </a:t>
            </a:r>
          </a:p>
          <a:p>
            <a:pPr>
              <a:buNone/>
            </a:pPr>
            <a:endParaRPr lang="en-US" sz="2400" dirty="0" smtClean="0"/>
          </a:p>
          <a:p>
            <a:pPr>
              <a:buNone/>
            </a:pPr>
            <a:endParaRPr lang="en-US" sz="2400" dirty="0" smtClean="0"/>
          </a:p>
          <a:p>
            <a:pPr>
              <a:buNone/>
            </a:pPr>
            <a:r>
              <a:rPr lang="en-US" sz="2400" dirty="0" smtClean="0"/>
              <a:t>Learn more about radiometric dating : </a:t>
            </a:r>
          </a:p>
          <a:p>
            <a:pPr>
              <a:buNone/>
            </a:pPr>
            <a:endParaRPr lang="en-US" sz="2400" dirty="0" smtClean="0"/>
          </a:p>
          <a:p>
            <a:pPr>
              <a:buNone/>
            </a:pPr>
            <a:endParaRPr lang="en-US" sz="2400" dirty="0" smtClean="0"/>
          </a:p>
          <a:p>
            <a:pPr>
              <a:buNone/>
            </a:pPr>
            <a:endParaRPr lang="en-US" sz="2400" dirty="0" smtClean="0"/>
          </a:p>
          <a:p>
            <a:pPr>
              <a:buNone/>
            </a:pPr>
            <a:r>
              <a:rPr lang="en-US" sz="2400" dirty="0" smtClean="0"/>
              <a:t>Learn more about red shift and space:</a:t>
            </a:r>
          </a:p>
          <a:p>
            <a:pPr>
              <a:buNone/>
            </a:pPr>
            <a:endParaRPr lang="en-US" sz="2400" dirty="0" smtClean="0"/>
          </a:p>
          <a:p>
            <a:pPr>
              <a:buNone/>
            </a:pPr>
            <a:endParaRPr lang="en-US" sz="2400" dirty="0" smtClean="0"/>
          </a:p>
          <a:p>
            <a:pPr>
              <a:buNone/>
            </a:pPr>
            <a:r>
              <a:rPr lang="en-US" sz="2400" dirty="0" smtClean="0"/>
              <a:t>Return to J-Sci Master Board: </a:t>
            </a:r>
            <a:endParaRPr lang="en-US" sz="2400" dirty="0"/>
          </a:p>
        </p:txBody>
      </p:sp>
      <p:sp>
        <p:nvSpPr>
          <p:cNvPr id="4" name="Explosion 1 3">
            <a:hlinkClick r:id="rId3"/>
          </p:cNvPr>
          <p:cNvSpPr/>
          <p:nvPr/>
        </p:nvSpPr>
        <p:spPr>
          <a:xfrm>
            <a:off x="6019800" y="1600200"/>
            <a:ext cx="1371600" cy="685800"/>
          </a:xfrm>
          <a:prstGeom prst="irregularSeal1">
            <a:avLst/>
          </a:prstGeom>
          <a:solidFill>
            <a:srgbClr val="00FF00"/>
          </a:solidFill>
          <a:ln>
            <a:solidFill>
              <a:schemeClr val="bg1"/>
            </a:solidFill>
          </a:ln>
          <a:effectLst>
            <a:outerShdw blurRad="152400" dist="317500" dir="5400000" sx="90000" sy="-19000" rotWithShape="0">
              <a:schemeClr val="bg1">
                <a:alpha val="1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xplosion 1 4">
            <a:hlinkClick r:id="rId4"/>
          </p:cNvPr>
          <p:cNvSpPr/>
          <p:nvPr/>
        </p:nvSpPr>
        <p:spPr>
          <a:xfrm>
            <a:off x="6400800" y="4114800"/>
            <a:ext cx="1752600" cy="1143000"/>
          </a:xfrm>
          <a:prstGeom prst="irregularSeal1">
            <a:avLst/>
          </a:prstGeom>
          <a:solidFill>
            <a:srgbClr val="00FF00"/>
          </a:solidFill>
          <a:ln>
            <a:solidFill>
              <a:schemeClr val="bg1"/>
            </a:solidFill>
          </a:ln>
          <a:effectLst>
            <a:outerShdw blurRad="76200" dist="12700" dir="2700000" sy="-23000" kx="-800400" algn="bl" rotWithShape="0">
              <a:schemeClr val="bg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953000" y="5486400"/>
            <a:ext cx="1828800"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5"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
        <p:nvSpPr>
          <p:cNvPr id="7" name="Explosion 1 6">
            <a:hlinkClick r:id="rId6"/>
          </p:cNvPr>
          <p:cNvSpPr/>
          <p:nvPr/>
        </p:nvSpPr>
        <p:spPr>
          <a:xfrm>
            <a:off x="6477000" y="2819400"/>
            <a:ext cx="1371600" cy="685800"/>
          </a:xfrm>
          <a:prstGeom prst="irregularSeal1">
            <a:avLst/>
          </a:prstGeom>
          <a:solidFill>
            <a:srgbClr val="00FF00"/>
          </a:solidFill>
          <a:ln>
            <a:solidFill>
              <a:schemeClr val="bg1"/>
            </a:solidFill>
          </a:ln>
          <a:effectLst>
            <a:outerShdw blurRad="152400" dist="317500" dir="5400000" sx="90000" sy="-19000" rotWithShape="0">
              <a:schemeClr val="bg1">
                <a:alpha val="1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Cells and Such – More Info</a:t>
            </a:r>
            <a:endParaRPr lang="en-US" dirty="0"/>
          </a:p>
        </p:txBody>
      </p:sp>
      <p:sp>
        <p:nvSpPr>
          <p:cNvPr id="3" name="Content Placeholder 2"/>
          <p:cNvSpPr>
            <a:spLocks noGrp="1"/>
          </p:cNvSpPr>
          <p:nvPr>
            <p:ph idx="1"/>
          </p:nvPr>
        </p:nvSpPr>
        <p:spPr>
          <a:xfrm>
            <a:off x="457200" y="1600200"/>
            <a:ext cx="8229600" cy="4648200"/>
          </a:xfrm>
        </p:spPr>
        <p:txBody>
          <a:bodyPr>
            <a:normAutofit lnSpcReduction="10000"/>
          </a:bodyPr>
          <a:lstStyle/>
          <a:p>
            <a:pPr>
              <a:buNone/>
            </a:pPr>
            <a:r>
              <a:rPr lang="en-US" sz="2400" dirty="0" smtClean="0"/>
              <a:t>See interactive cell diagrams: </a:t>
            </a:r>
          </a:p>
          <a:p>
            <a:pPr>
              <a:buNone/>
            </a:pPr>
            <a:endParaRPr lang="en-US" sz="2400" dirty="0" smtClean="0"/>
          </a:p>
          <a:p>
            <a:pPr>
              <a:buNone/>
            </a:pPr>
            <a:endParaRPr lang="en-US" sz="2400" dirty="0" smtClean="0"/>
          </a:p>
          <a:p>
            <a:pPr>
              <a:buNone/>
            </a:pPr>
            <a:r>
              <a:rPr lang="en-US" sz="2400" dirty="0" smtClean="0"/>
              <a:t>Learn more about photosynthesis: </a:t>
            </a:r>
          </a:p>
          <a:p>
            <a:pPr>
              <a:buNone/>
            </a:pPr>
            <a:r>
              <a:rPr lang="en-US" sz="2400" dirty="0" smtClean="0"/>
              <a:t> </a:t>
            </a:r>
          </a:p>
          <a:p>
            <a:pPr>
              <a:buNone/>
            </a:pPr>
            <a:endParaRPr lang="en-US" sz="2400" dirty="0" smtClean="0"/>
          </a:p>
          <a:p>
            <a:pPr>
              <a:buNone/>
            </a:pPr>
            <a:endParaRPr lang="en-US" sz="2400" dirty="0" smtClean="0"/>
          </a:p>
          <a:p>
            <a:pPr>
              <a:buNone/>
            </a:pPr>
            <a:r>
              <a:rPr lang="en-US" sz="2400" dirty="0" smtClean="0"/>
              <a:t>Learn more about cellular respiration:</a:t>
            </a:r>
          </a:p>
          <a:p>
            <a:pPr>
              <a:buNone/>
            </a:pPr>
            <a:endParaRPr lang="en-US" sz="2400" dirty="0" smtClean="0"/>
          </a:p>
          <a:p>
            <a:pPr>
              <a:buNone/>
            </a:pPr>
            <a:endParaRPr lang="en-US" sz="2400" dirty="0" smtClean="0"/>
          </a:p>
          <a:p>
            <a:pPr>
              <a:buNone/>
            </a:pPr>
            <a:r>
              <a:rPr lang="en-US" sz="2400" dirty="0" smtClean="0"/>
              <a:t>Return to J-Sci Master Board: </a:t>
            </a:r>
            <a:endParaRPr lang="en-US" sz="2400" dirty="0"/>
          </a:p>
        </p:txBody>
      </p:sp>
      <p:sp>
        <p:nvSpPr>
          <p:cNvPr id="4" name="Explosion 1 3">
            <a:hlinkClick r:id="rId3"/>
          </p:cNvPr>
          <p:cNvSpPr/>
          <p:nvPr/>
        </p:nvSpPr>
        <p:spPr>
          <a:xfrm>
            <a:off x="5257800" y="1524000"/>
            <a:ext cx="1371600" cy="685800"/>
          </a:xfrm>
          <a:prstGeom prst="irregularSeal1">
            <a:avLst/>
          </a:prstGeom>
          <a:solidFill>
            <a:srgbClr val="00FF00"/>
          </a:solidFill>
          <a:ln>
            <a:solidFill>
              <a:schemeClr val="bg1"/>
            </a:solidFill>
          </a:ln>
          <a:effectLst>
            <a:outerShdw blurRad="152400" dist="317500" dir="5400000" sx="90000" sy="-19000" rotWithShape="0">
              <a:schemeClr val="bg1">
                <a:alpha val="1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xplosion 1 4">
            <a:hlinkClick r:id="rId4"/>
          </p:cNvPr>
          <p:cNvSpPr/>
          <p:nvPr/>
        </p:nvSpPr>
        <p:spPr>
          <a:xfrm>
            <a:off x="6553200" y="4114800"/>
            <a:ext cx="1752600" cy="1143000"/>
          </a:xfrm>
          <a:prstGeom prst="irregularSeal1">
            <a:avLst/>
          </a:prstGeom>
          <a:solidFill>
            <a:srgbClr val="00FF00"/>
          </a:solidFill>
          <a:ln>
            <a:solidFill>
              <a:schemeClr val="bg1"/>
            </a:solidFill>
          </a:ln>
          <a:effectLst>
            <a:outerShdw blurRad="76200" dist="12700" dir="2700000" sy="-23000" kx="-800400" algn="bl" rotWithShape="0">
              <a:schemeClr val="bg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953000" y="5486400"/>
            <a:ext cx="1828800"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5"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sp>
        <p:nvSpPr>
          <p:cNvPr id="7" name="Explosion 1 6">
            <a:hlinkClick r:id="rId6"/>
          </p:cNvPr>
          <p:cNvSpPr/>
          <p:nvPr/>
        </p:nvSpPr>
        <p:spPr>
          <a:xfrm>
            <a:off x="6096000" y="2819400"/>
            <a:ext cx="1371600" cy="685800"/>
          </a:xfrm>
          <a:prstGeom prst="irregularSeal1">
            <a:avLst/>
          </a:prstGeom>
          <a:solidFill>
            <a:srgbClr val="00FF00"/>
          </a:solidFill>
          <a:ln>
            <a:solidFill>
              <a:schemeClr val="bg1"/>
            </a:solidFill>
          </a:ln>
          <a:effectLst>
            <a:outerShdw blurRad="152400" dist="317500" dir="5400000" sx="90000" sy="-19000" rotWithShape="0">
              <a:schemeClr val="bg1">
                <a:alpha val="1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E6DCAC">
                <a:alpha val="76000"/>
              </a:srgbClr>
            </a:gs>
            <a:gs pos="12000">
              <a:srgbClr val="E6D78A"/>
            </a:gs>
            <a:gs pos="30000">
              <a:srgbClr val="C7AC4C"/>
            </a:gs>
            <a:gs pos="45000">
              <a:srgbClr val="E6D78A"/>
            </a:gs>
            <a:gs pos="77000">
              <a:srgbClr val="C7AC4C"/>
            </a:gs>
            <a:gs pos="100000">
              <a:srgbClr val="E6DCAC"/>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Forces &amp; Energy $200</a:t>
            </a:r>
            <a:endParaRPr lang="en-US" b="1" dirty="0">
              <a:solidFill>
                <a:srgbClr val="002060"/>
              </a:solidFill>
            </a:endParaRPr>
          </a:p>
        </p:txBody>
      </p:sp>
      <p:sp>
        <p:nvSpPr>
          <p:cNvPr id="3" name="Content Placeholder 2"/>
          <p:cNvSpPr>
            <a:spLocks noGrp="1"/>
          </p:cNvSpPr>
          <p:nvPr>
            <p:ph idx="1"/>
          </p:nvPr>
        </p:nvSpPr>
        <p:spPr/>
        <p:txBody>
          <a:bodyPr/>
          <a:lstStyle/>
          <a:p>
            <a:pPr>
              <a:buNone/>
            </a:pPr>
            <a:r>
              <a:rPr lang="en-US" b="1" dirty="0" smtClean="0">
                <a:solidFill>
                  <a:srgbClr val="002060"/>
                </a:solidFill>
              </a:rPr>
              <a:t>Q:</a:t>
            </a:r>
            <a:endParaRPr lang="en-US" dirty="0" smtClean="0">
              <a:solidFill>
                <a:srgbClr val="002060"/>
              </a:solidFill>
            </a:endParaRPr>
          </a:p>
          <a:p>
            <a:pPr>
              <a:buNone/>
            </a:pPr>
            <a:r>
              <a:rPr lang="en-US" dirty="0" smtClean="0">
                <a:solidFill>
                  <a:srgbClr val="002060"/>
                </a:solidFill>
              </a:rPr>
              <a:t>What do we need to know to calculate the amount of force with which a moving bowling ball hits the bowling pins? </a:t>
            </a:r>
            <a:endParaRPr lang="en-US" dirty="0">
              <a:solidFill>
                <a:srgbClr val="002060"/>
              </a:solidFill>
            </a:endParaRPr>
          </a:p>
        </p:txBody>
      </p:sp>
      <p:sp>
        <p:nvSpPr>
          <p:cNvPr id="5" name="TextBox 4"/>
          <p:cNvSpPr txBox="1"/>
          <p:nvPr/>
        </p:nvSpPr>
        <p:spPr>
          <a:xfrm>
            <a:off x="5257800" y="5486400"/>
            <a:ext cx="3200400" cy="369332"/>
          </a:xfrm>
          <a:prstGeom prst="rect">
            <a:avLst/>
          </a:prstGeom>
          <a:noFill/>
        </p:spPr>
        <p:txBody>
          <a:bodyPr wrap="square" rtlCol="0">
            <a:spAutoFit/>
          </a:bodyPr>
          <a:lstStyle/>
          <a:p>
            <a:r>
              <a:rPr lang="en-US" b="1" dirty="0" smtClean="0">
                <a:solidFill>
                  <a:srgbClr val="002060"/>
                </a:solidFill>
                <a:latin typeface="Verdana" pitchFamily="34" charset="0"/>
                <a:ea typeface="Verdana" pitchFamily="34" charset="0"/>
                <a:cs typeface="Verdana" pitchFamily="34" charset="0"/>
                <a:hlinkClick r:id="rId2" action="ppaction://hlinksldjump"/>
              </a:rPr>
              <a:t>And the answer is ….</a:t>
            </a:r>
            <a:endParaRPr lang="en-US" b="1" dirty="0">
              <a:solidFill>
                <a:srgbClr val="002060"/>
              </a:solidFill>
              <a:latin typeface="Verdana" pitchFamily="34" charset="0"/>
              <a:ea typeface="Verdana" pitchFamily="34" charset="0"/>
              <a:cs typeface="Verdana" pitchFamily="34" charset="0"/>
            </a:endParaRPr>
          </a:p>
        </p:txBody>
      </p:sp>
      <p:pic>
        <p:nvPicPr>
          <p:cNvPr id="6" name="Picture 5" descr="blue bowling ball.PNG"/>
          <p:cNvPicPr>
            <a:picLocks noChangeAspect="1"/>
          </p:cNvPicPr>
          <p:nvPr/>
        </p:nvPicPr>
        <p:blipFill>
          <a:blip r:embed="rId3" cstate="print"/>
          <a:stretch>
            <a:fillRect/>
          </a:stretch>
        </p:blipFill>
        <p:spPr>
          <a:xfrm>
            <a:off x="228600" y="4800600"/>
            <a:ext cx="1257300" cy="1257300"/>
          </a:xfrm>
          <a:prstGeom prst="rect">
            <a:avLst/>
          </a:prstGeom>
        </p:spPr>
      </p:pic>
      <p:pic>
        <p:nvPicPr>
          <p:cNvPr id="7" name="Picture 6" descr="blue ball hitting bowling pins.WMF"/>
          <p:cNvPicPr>
            <a:picLocks noChangeAspect="1"/>
          </p:cNvPicPr>
          <p:nvPr/>
        </p:nvPicPr>
        <p:blipFill>
          <a:blip r:embed="rId4" cstate="print"/>
          <a:stretch>
            <a:fillRect/>
          </a:stretch>
        </p:blipFill>
        <p:spPr>
          <a:xfrm>
            <a:off x="3581400" y="4419600"/>
            <a:ext cx="1567282" cy="182422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E6DCAC">
                <a:alpha val="76000"/>
              </a:srgbClr>
            </a:gs>
            <a:gs pos="12000">
              <a:srgbClr val="E6D78A"/>
            </a:gs>
            <a:gs pos="30000">
              <a:srgbClr val="C7AC4C"/>
            </a:gs>
            <a:gs pos="45000">
              <a:srgbClr val="E6D78A"/>
            </a:gs>
            <a:gs pos="77000">
              <a:srgbClr val="C7AC4C"/>
            </a:gs>
            <a:gs pos="100000">
              <a:srgbClr val="E6DCAC"/>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Forces &amp; Energy $200</a:t>
            </a:r>
            <a:endParaRPr lang="en-US" b="1" dirty="0">
              <a:solidFill>
                <a:srgbClr val="002060"/>
              </a:solidFill>
            </a:endParaRPr>
          </a:p>
        </p:txBody>
      </p:sp>
      <p:sp>
        <p:nvSpPr>
          <p:cNvPr id="3" name="Content Placeholder 2"/>
          <p:cNvSpPr>
            <a:spLocks noGrp="1"/>
          </p:cNvSpPr>
          <p:nvPr>
            <p:ph idx="1"/>
          </p:nvPr>
        </p:nvSpPr>
        <p:spPr/>
        <p:txBody>
          <a:bodyPr/>
          <a:lstStyle/>
          <a:p>
            <a:pPr>
              <a:buNone/>
            </a:pPr>
            <a:r>
              <a:rPr lang="en-US" b="1" dirty="0" smtClean="0">
                <a:solidFill>
                  <a:srgbClr val="002060"/>
                </a:solidFill>
              </a:rPr>
              <a:t>Answer:</a:t>
            </a:r>
            <a:br>
              <a:rPr lang="en-US" b="1" dirty="0" smtClean="0">
                <a:solidFill>
                  <a:srgbClr val="002060"/>
                </a:solidFill>
              </a:rPr>
            </a:br>
            <a:r>
              <a:rPr lang="en-US" dirty="0" smtClean="0">
                <a:solidFill>
                  <a:srgbClr val="002060"/>
                </a:solidFill>
              </a:rPr>
              <a:t>You need to know the mass of the bowling ball and the speed at which it is moving.</a:t>
            </a:r>
          </a:p>
          <a:p>
            <a:pPr>
              <a:buNone/>
            </a:pPr>
            <a:r>
              <a:rPr lang="en-US" sz="900" dirty="0" smtClean="0">
                <a:solidFill>
                  <a:srgbClr val="002060"/>
                </a:solidFill>
              </a:rPr>
              <a:t/>
            </a:r>
            <a:br>
              <a:rPr lang="en-US" sz="900" dirty="0" smtClean="0">
                <a:solidFill>
                  <a:srgbClr val="002060"/>
                </a:solidFill>
              </a:rPr>
            </a:br>
            <a:r>
              <a:rPr lang="en-US" dirty="0" smtClean="0">
                <a:solidFill>
                  <a:srgbClr val="002060"/>
                </a:solidFill>
              </a:rPr>
              <a:t>Force = mass x acceleration</a:t>
            </a:r>
            <a:br>
              <a:rPr lang="en-US" dirty="0" smtClean="0">
                <a:solidFill>
                  <a:srgbClr val="002060"/>
                </a:solidFill>
              </a:rPr>
            </a:br>
            <a:endParaRPr lang="en-US" dirty="0" smtClean="0">
              <a:solidFill>
                <a:srgbClr val="002060"/>
              </a:solidFill>
            </a:endParaRPr>
          </a:p>
          <a:p>
            <a:pPr>
              <a:buNone/>
            </a:pPr>
            <a:endParaRPr lang="en-US" dirty="0">
              <a:solidFill>
                <a:srgbClr val="002060"/>
              </a:solidFill>
            </a:endParaRPr>
          </a:p>
        </p:txBody>
      </p:sp>
      <p:sp>
        <p:nvSpPr>
          <p:cNvPr id="5" name="Rectangle 4"/>
          <p:cNvSpPr/>
          <p:nvPr/>
        </p:nvSpPr>
        <p:spPr>
          <a:xfrm>
            <a:off x="6781800" y="5334000"/>
            <a:ext cx="1972425"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hlinkClick r:id="rId3" action="ppaction://hlinksldjump"/>
              </a:rPr>
              <a:t>J-Sci</a:t>
            </a:r>
            <a:endParaRPr lang="en-US" sz="5400" b="1" cap="none" spc="0" dirty="0">
              <a:ln w="12700">
                <a:solidFill>
                  <a:schemeClr val="tx2">
                    <a:satMod val="155000"/>
                  </a:schemeClr>
                </a:solidFill>
                <a:prstDash val="solid"/>
              </a:ln>
              <a:solidFill>
                <a:schemeClr val="bg2">
                  <a:tint val="85000"/>
                  <a:satMod val="155000"/>
                </a:schemeClr>
              </a:solidFill>
              <a:effectLst>
                <a:outerShdw blurRad="50800" dist="38100" algn="l" rotWithShape="0">
                  <a:prstClr val="black">
                    <a:alpha val="40000"/>
                  </a:prstClr>
                </a:outerShdw>
              </a:effectLst>
            </a:endParaRPr>
          </a:p>
        </p:txBody>
      </p:sp>
      <p:pic>
        <p:nvPicPr>
          <p:cNvPr id="6" name="Picture 5" descr="blue bowling ball.PNG"/>
          <p:cNvPicPr>
            <a:picLocks noChangeAspect="1"/>
          </p:cNvPicPr>
          <p:nvPr/>
        </p:nvPicPr>
        <p:blipFill>
          <a:blip r:embed="rId4" cstate="print"/>
          <a:stretch>
            <a:fillRect/>
          </a:stretch>
        </p:blipFill>
        <p:spPr>
          <a:xfrm>
            <a:off x="838200" y="4648200"/>
            <a:ext cx="1257300" cy="1257300"/>
          </a:xfrm>
          <a:prstGeom prst="rect">
            <a:avLst/>
          </a:prstGeom>
        </p:spPr>
      </p:pic>
      <p:pic>
        <p:nvPicPr>
          <p:cNvPr id="7" name="Picture 6" descr="blue ball hitting bowling pins.WMF"/>
          <p:cNvPicPr>
            <a:picLocks noChangeAspect="1"/>
          </p:cNvPicPr>
          <p:nvPr/>
        </p:nvPicPr>
        <p:blipFill>
          <a:blip r:embed="rId5" cstate="print"/>
          <a:stretch>
            <a:fillRect/>
          </a:stretch>
        </p:blipFill>
        <p:spPr>
          <a:xfrm>
            <a:off x="5181600" y="4648200"/>
            <a:ext cx="1567282" cy="1824228"/>
          </a:xfrm>
          <a:prstGeom prst="rect">
            <a:avLst/>
          </a:prstGeom>
        </p:spPr>
      </p:pic>
      <p:sp>
        <p:nvSpPr>
          <p:cNvPr id="8" name="TextBox 7"/>
          <p:cNvSpPr txBox="1"/>
          <p:nvPr/>
        </p:nvSpPr>
        <p:spPr>
          <a:xfrm>
            <a:off x="609600" y="5867400"/>
            <a:ext cx="2362200" cy="369332"/>
          </a:xfrm>
          <a:prstGeom prst="rect">
            <a:avLst/>
          </a:prstGeom>
          <a:noFill/>
        </p:spPr>
        <p:txBody>
          <a:bodyPr wrap="square" rtlCol="0">
            <a:spAutoFit/>
          </a:bodyPr>
          <a:lstStyle/>
          <a:p>
            <a:r>
              <a:rPr lang="en-US" dirty="0" smtClean="0">
                <a:solidFill>
                  <a:srgbClr val="3333CC"/>
                </a:solidFill>
              </a:rPr>
              <a:t>Select the bowling ball!</a:t>
            </a:r>
            <a:endParaRPr lang="en-US" dirty="0">
              <a:solidFill>
                <a:srgbClr val="3333CC"/>
              </a:solidFill>
            </a:endParaRPr>
          </a:p>
        </p:txBody>
      </p:sp>
      <p:pic>
        <p:nvPicPr>
          <p:cNvPr id="9" name="bowling ball rolling sound.WAV">
            <a:hlinkClick r:id="" action="ppaction://media"/>
          </p:cNvPr>
          <p:cNvPicPr>
            <a:picLocks noRot="1" noChangeAspect="1"/>
          </p:cNvPicPr>
          <p:nvPr>
            <a:audioFile r:link="rId1"/>
          </p:nvPr>
        </p:nvPicPr>
        <p:blipFill>
          <a:blip r:embed="rId6" cstate="print"/>
          <a:stretch>
            <a:fillRect/>
          </a:stretch>
        </p:blipFill>
        <p:spPr>
          <a:xfrm>
            <a:off x="533400" y="4953000"/>
            <a:ext cx="304800" cy="30480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9103" fill="hold"/>
                                        <p:tgtEl>
                                          <p:spTgt spid="9"/>
                                        </p:tgtEl>
                                      </p:cBhvr>
                                    </p:cmd>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0.03125 -0.01387 L 0.4875 0.00555 " pathEditMode="relative" rAng="0" ptsTypes="AA">
                                      <p:cBhvr>
                                        <p:cTn id="10" dur="1000" fill="hold"/>
                                        <p:tgtEl>
                                          <p:spTgt spid="6"/>
                                        </p:tgtEl>
                                        <p:attrNameLst>
                                          <p:attrName>ppt_x</p:attrName>
                                          <p:attrName>ppt_y</p:attrName>
                                        </p:attrNameLst>
                                      </p:cBhvr>
                                      <p:rCtr x="228" y="10"/>
                                    </p:animMotion>
                                  </p:childTnLst>
                                </p:cTn>
                              </p:par>
                            </p:childTnLst>
                          </p:cTn>
                        </p:par>
                        <p:par>
                          <p:cTn id="11" fill="hold">
                            <p:stCondLst>
                              <p:cond delay="1000"/>
                            </p:stCondLst>
                            <p:childTnLst>
                              <p:par>
                                <p:cTn id="12" presetID="8" presetClass="emph" presetSubtype="0" fill="hold" nodeType="afterEffect">
                                  <p:stCondLst>
                                    <p:cond delay="0"/>
                                  </p:stCondLst>
                                  <p:childTnLst>
                                    <p:animRot by="43200000">
                                      <p:cBhvr>
                                        <p:cTn id="13" dur="1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audio>
              <p:cMediaNode>
                <p:cTn id="14"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E6DCAC">
                <a:alpha val="76000"/>
              </a:srgbClr>
            </a:gs>
            <a:gs pos="12000">
              <a:srgbClr val="E6D78A"/>
            </a:gs>
            <a:gs pos="30000">
              <a:srgbClr val="C7AC4C"/>
            </a:gs>
            <a:gs pos="45000">
              <a:srgbClr val="E6D78A"/>
            </a:gs>
            <a:gs pos="77000">
              <a:srgbClr val="C7AC4C"/>
            </a:gs>
            <a:gs pos="100000">
              <a:srgbClr val="E6DCAC"/>
            </a:gs>
          </a:gsLst>
          <a:lin ang="189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Forces &amp; Energy $300</a:t>
            </a:r>
            <a:endParaRPr lang="en-US" b="1" dirty="0">
              <a:solidFill>
                <a:srgbClr val="002060"/>
              </a:solidFill>
            </a:endParaRPr>
          </a:p>
        </p:txBody>
      </p:sp>
      <p:sp>
        <p:nvSpPr>
          <p:cNvPr id="3" name="Content Placeholder 2"/>
          <p:cNvSpPr>
            <a:spLocks noGrp="1"/>
          </p:cNvSpPr>
          <p:nvPr>
            <p:ph idx="1"/>
          </p:nvPr>
        </p:nvSpPr>
        <p:spPr/>
        <p:txBody>
          <a:bodyPr/>
          <a:lstStyle/>
          <a:p>
            <a:pPr>
              <a:buNone/>
            </a:pPr>
            <a:r>
              <a:rPr lang="en-US" b="1" dirty="0" smtClean="0">
                <a:solidFill>
                  <a:srgbClr val="002060"/>
                </a:solidFill>
              </a:rPr>
              <a:t>Question</a:t>
            </a:r>
            <a:r>
              <a:rPr lang="en-US" dirty="0" smtClean="0">
                <a:solidFill>
                  <a:srgbClr val="002060"/>
                </a:solidFill>
              </a:rPr>
              <a:t>:</a:t>
            </a:r>
          </a:p>
          <a:p>
            <a:pPr>
              <a:buNone/>
            </a:pPr>
            <a:r>
              <a:rPr lang="en-US" dirty="0" smtClean="0">
                <a:solidFill>
                  <a:srgbClr val="002060"/>
                </a:solidFill>
              </a:rPr>
              <a:t>Burning wood is an example of a _____________ reaction.</a:t>
            </a:r>
          </a:p>
          <a:p>
            <a:pPr>
              <a:buNone/>
            </a:pPr>
            <a:endParaRPr lang="en-US" b="1" dirty="0" smtClean="0">
              <a:solidFill>
                <a:srgbClr val="002060"/>
              </a:solidFill>
            </a:endParaRPr>
          </a:p>
          <a:p>
            <a:pPr marL="514350" indent="-514350">
              <a:buAutoNum type="alphaUcPeriod"/>
            </a:pPr>
            <a:r>
              <a:rPr lang="en-US" dirty="0" smtClean="0">
                <a:solidFill>
                  <a:srgbClr val="002060"/>
                </a:solidFill>
              </a:rPr>
              <a:t>endothermic</a:t>
            </a:r>
          </a:p>
          <a:p>
            <a:pPr marL="514350" indent="-514350">
              <a:buAutoNum type="alphaUcPeriod"/>
            </a:pPr>
            <a:r>
              <a:rPr lang="en-US" dirty="0" smtClean="0">
                <a:solidFill>
                  <a:srgbClr val="002060"/>
                </a:solidFill>
              </a:rPr>
              <a:t>exothermic</a:t>
            </a:r>
            <a:endParaRPr lang="en-US" dirty="0">
              <a:solidFill>
                <a:srgbClr val="002060"/>
              </a:solidFill>
            </a:endParaRPr>
          </a:p>
        </p:txBody>
      </p:sp>
      <p:sp>
        <p:nvSpPr>
          <p:cNvPr id="4" name="TextBox 3"/>
          <p:cNvSpPr txBox="1"/>
          <p:nvPr/>
        </p:nvSpPr>
        <p:spPr>
          <a:xfrm>
            <a:off x="5257800" y="5562600"/>
            <a:ext cx="3200400" cy="369332"/>
          </a:xfrm>
          <a:prstGeom prst="rect">
            <a:avLst/>
          </a:prstGeom>
          <a:noFill/>
        </p:spPr>
        <p:txBody>
          <a:bodyPr wrap="square" rtlCol="0">
            <a:spAutoFit/>
          </a:bodyPr>
          <a:lstStyle/>
          <a:p>
            <a:r>
              <a:rPr lang="en-US" b="1" dirty="0" smtClean="0">
                <a:solidFill>
                  <a:srgbClr val="002060"/>
                </a:solidFill>
                <a:latin typeface="Verdana" pitchFamily="34" charset="0"/>
                <a:ea typeface="Verdana" pitchFamily="34" charset="0"/>
                <a:cs typeface="Verdana" pitchFamily="34" charset="0"/>
                <a:hlinkClick r:id="rId2" action="ppaction://hlinksldjump"/>
              </a:rPr>
              <a:t>And the answer is ….</a:t>
            </a:r>
            <a:endParaRPr lang="en-US" b="1" dirty="0">
              <a:solidFill>
                <a:srgbClr val="00206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TotalTime>
  <Words>2069</Words>
  <Application>Microsoft Office PowerPoint</Application>
  <PresentationFormat>On-screen Show (4:3)</PresentationFormat>
  <Paragraphs>424</Paragraphs>
  <Slides>62</Slides>
  <Notes>9</Notes>
  <HiddenSlides>0</HiddenSlides>
  <MMClips>2</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The J-Sci Science Game</vt:lpstr>
      <vt:lpstr>J-Sci Science Game</vt:lpstr>
      <vt:lpstr>J-Sci Directions</vt:lpstr>
      <vt:lpstr>J-Sci Master Board</vt:lpstr>
      <vt:lpstr>Forces &amp; Energy $100</vt:lpstr>
      <vt:lpstr>Forces &amp; Energy $100</vt:lpstr>
      <vt:lpstr>Forces &amp; Energy $200</vt:lpstr>
      <vt:lpstr>Forces &amp; Energy $200</vt:lpstr>
      <vt:lpstr>Forces &amp; Energy $300</vt:lpstr>
      <vt:lpstr>Forces &amp; Energy $300</vt:lpstr>
      <vt:lpstr>Forces &amp; Energy $400</vt:lpstr>
      <vt:lpstr>Forces &amp; Energy $400</vt:lpstr>
      <vt:lpstr>Forces &amp; Energy $500</vt:lpstr>
      <vt:lpstr>Forces &amp; Energy $500</vt:lpstr>
      <vt:lpstr>Life Science $100</vt:lpstr>
      <vt:lpstr>Life Science $100</vt:lpstr>
      <vt:lpstr>Life Science $200</vt:lpstr>
      <vt:lpstr>Life Science $200</vt:lpstr>
      <vt:lpstr>Life Science $300</vt:lpstr>
      <vt:lpstr>Life Science $300</vt:lpstr>
      <vt:lpstr>Life Science $400</vt:lpstr>
      <vt:lpstr>Life Science $400</vt:lpstr>
      <vt:lpstr>Life Science $500</vt:lpstr>
      <vt:lpstr>Life Science $500</vt:lpstr>
      <vt:lpstr>Chemistry $100</vt:lpstr>
      <vt:lpstr>Chemistry $100</vt:lpstr>
      <vt:lpstr>Chemistry $200</vt:lpstr>
      <vt:lpstr>Chemistry $200</vt:lpstr>
      <vt:lpstr>Chemistry $300</vt:lpstr>
      <vt:lpstr>Chemistry $300</vt:lpstr>
      <vt:lpstr>Chemistry $400</vt:lpstr>
      <vt:lpstr>Chemistry $400</vt:lpstr>
      <vt:lpstr>Chemistry $500</vt:lpstr>
      <vt:lpstr>Chemistry $500</vt:lpstr>
      <vt:lpstr>Earth/Space Science $100</vt:lpstr>
      <vt:lpstr>Earth/Space Science $100</vt:lpstr>
      <vt:lpstr>Earth/Space Science $200</vt:lpstr>
      <vt:lpstr>Earth/Space Science $200</vt:lpstr>
      <vt:lpstr>Earth/Space Science $300</vt:lpstr>
      <vt:lpstr>Earth/Space Science $300</vt:lpstr>
      <vt:lpstr>Earth/Space Science $400</vt:lpstr>
      <vt:lpstr>Earth/Space Science $400</vt:lpstr>
      <vt:lpstr>Earth/Space Science $500</vt:lpstr>
      <vt:lpstr>Earth/Space Science $500</vt:lpstr>
      <vt:lpstr>Cells and Such $100</vt:lpstr>
      <vt:lpstr>Cells and Such $100</vt:lpstr>
      <vt:lpstr>Cells and Such $100 Hint</vt:lpstr>
      <vt:lpstr>Cells and Such $200</vt:lpstr>
      <vt:lpstr>Cells and Such $200</vt:lpstr>
      <vt:lpstr>Cells and Such $300</vt:lpstr>
      <vt:lpstr>Cells and Such $300</vt:lpstr>
      <vt:lpstr>Cells and Such $400</vt:lpstr>
      <vt:lpstr>Cells and Such $400</vt:lpstr>
      <vt:lpstr>Cells and Such $500</vt:lpstr>
      <vt:lpstr>Cells and Such $500</vt:lpstr>
      <vt:lpstr>Final J-Sci Question</vt:lpstr>
      <vt:lpstr>Final J-Sci Answer</vt:lpstr>
      <vt:lpstr>Forces &amp; Energy – More Info</vt:lpstr>
      <vt:lpstr>Life Sciences – More Info</vt:lpstr>
      <vt:lpstr>Chemistry – More Info</vt:lpstr>
      <vt:lpstr>Earth/Space Sciences – More Info</vt:lpstr>
      <vt:lpstr>Cells and Such – More Info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anne</dc:creator>
  <cp:lastModifiedBy>anne</cp:lastModifiedBy>
  <cp:revision>211</cp:revision>
  <dcterms:created xsi:type="dcterms:W3CDTF">2012-03-07T01:23:13Z</dcterms:created>
  <dcterms:modified xsi:type="dcterms:W3CDTF">2012-04-12T19:17:39Z</dcterms:modified>
</cp:coreProperties>
</file>